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9" r:id="rId2"/>
    <p:sldId id="363" r:id="rId3"/>
    <p:sldId id="382" r:id="rId4"/>
    <p:sldId id="332" r:id="rId5"/>
    <p:sldId id="383" r:id="rId6"/>
    <p:sldId id="384" r:id="rId7"/>
    <p:sldId id="334" r:id="rId8"/>
    <p:sldId id="341" r:id="rId9"/>
    <p:sldId id="338" r:id="rId10"/>
    <p:sldId id="38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5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7B84D-C21D-43CE-A081-5FC579F342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DE5FF6-CF53-4C1B-B3AD-5998D0856883}">
      <dgm:prSet phldrT="[Text]"/>
      <dgm:spPr/>
      <dgm:t>
        <a:bodyPr/>
        <a:lstStyle/>
        <a:p>
          <a:r>
            <a:rPr lang="en-US"/>
            <a:t>  Tuition </a:t>
          </a:r>
        </a:p>
      </dgm:t>
    </dgm:pt>
    <dgm:pt modelId="{C7E7931C-B8D2-4447-89D9-2D072C2DBD49}" type="parTrans" cxnId="{0171BFBF-2B9C-446B-8C16-3571D4EF1B89}">
      <dgm:prSet/>
      <dgm:spPr/>
      <dgm:t>
        <a:bodyPr/>
        <a:lstStyle/>
        <a:p>
          <a:endParaRPr lang="en-US"/>
        </a:p>
      </dgm:t>
    </dgm:pt>
    <dgm:pt modelId="{CED57690-61E2-43A5-9D72-0A4599FAF61F}" type="sibTrans" cxnId="{0171BFBF-2B9C-446B-8C16-3571D4EF1B89}">
      <dgm:prSet/>
      <dgm:spPr/>
      <dgm:t>
        <a:bodyPr/>
        <a:lstStyle/>
        <a:p>
          <a:endParaRPr lang="en-US"/>
        </a:p>
      </dgm:t>
    </dgm:pt>
    <dgm:pt modelId="{ECA1F060-9BB3-4B0A-9419-5FE442792D07}">
      <dgm:prSet phldrT="[Text]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n-US" dirty="0"/>
            <a:t>- Pell</a:t>
          </a:r>
        </a:p>
      </dgm:t>
    </dgm:pt>
    <dgm:pt modelId="{43D9960C-4836-41A2-9F79-05E9CAE57563}" type="parTrans" cxnId="{EBFB283D-C70F-4E32-871A-BE078E766369}">
      <dgm:prSet/>
      <dgm:spPr/>
      <dgm:t>
        <a:bodyPr/>
        <a:lstStyle/>
        <a:p>
          <a:endParaRPr lang="en-US"/>
        </a:p>
      </dgm:t>
    </dgm:pt>
    <dgm:pt modelId="{36D396AB-34FB-41D7-A7D7-74466A299DBA}" type="sibTrans" cxnId="{EBFB283D-C70F-4E32-871A-BE078E766369}">
      <dgm:prSet/>
      <dgm:spPr/>
      <dgm:t>
        <a:bodyPr/>
        <a:lstStyle/>
        <a:p>
          <a:endParaRPr lang="en-US"/>
        </a:p>
      </dgm:t>
    </dgm:pt>
    <dgm:pt modelId="{BBE672D7-55B9-4AEA-818D-3E513A3C896D}">
      <dgm:prSet phldrT="[Text]"/>
      <dgm:spPr/>
      <dgm:t>
        <a:bodyPr/>
        <a:lstStyle/>
        <a:p>
          <a:r>
            <a:rPr lang="en-US"/>
            <a:t>= A+ Scholarship</a:t>
          </a:r>
        </a:p>
      </dgm:t>
    </dgm:pt>
    <dgm:pt modelId="{2EE73DF7-449C-4779-80B2-A255AEFB68D9}" type="parTrans" cxnId="{18C3D946-0E60-4F74-A0FF-C581FF6ED5A1}">
      <dgm:prSet/>
      <dgm:spPr/>
      <dgm:t>
        <a:bodyPr/>
        <a:lstStyle/>
        <a:p>
          <a:endParaRPr lang="en-US"/>
        </a:p>
      </dgm:t>
    </dgm:pt>
    <dgm:pt modelId="{26CCB1A9-B956-4CB9-A9AD-53FFCAAE058D}" type="sibTrans" cxnId="{18C3D946-0E60-4F74-A0FF-C581FF6ED5A1}">
      <dgm:prSet/>
      <dgm:spPr/>
      <dgm:t>
        <a:bodyPr/>
        <a:lstStyle/>
        <a:p>
          <a:endParaRPr lang="en-US"/>
        </a:p>
      </dgm:t>
    </dgm:pt>
    <dgm:pt modelId="{45FF37EA-B919-4B13-816A-876F6068CA9A}" type="pres">
      <dgm:prSet presAssocID="{D417B84D-C21D-43CE-A081-5FC579F342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F72FA-79FF-4DEC-9858-E4533F349920}" type="pres">
      <dgm:prSet presAssocID="{D417B84D-C21D-43CE-A081-5FC579F34285}" presName="dummyMaxCanvas" presStyleCnt="0">
        <dgm:presLayoutVars/>
      </dgm:prSet>
      <dgm:spPr/>
    </dgm:pt>
    <dgm:pt modelId="{50258883-0859-49C6-9C4A-0B360054ED94}" type="pres">
      <dgm:prSet presAssocID="{D417B84D-C21D-43CE-A081-5FC579F3428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C563E-B3A5-4E73-BB64-8FDB03B29566}" type="pres">
      <dgm:prSet presAssocID="{D417B84D-C21D-43CE-A081-5FC579F34285}" presName="ThreeNodes_2" presStyleLbl="node1" presStyleIdx="1" presStyleCnt="3" custLinFactNeighborX="-8578" custLinFactNeighborY="-4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C3E21-D37D-4189-93CF-2DA6B4D05454}" type="pres">
      <dgm:prSet presAssocID="{D417B84D-C21D-43CE-A081-5FC579F34285}" presName="ThreeNodes_3" presStyleLbl="node1" presStyleIdx="2" presStyleCnt="3" custLinFactNeighborX="-17647" custLinFactNeighborY="-1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1323B-F218-486D-8FD2-9A2C04126DD0}" type="pres">
      <dgm:prSet presAssocID="{D417B84D-C21D-43CE-A081-5FC579F34285}" presName="ThreeConn_1-2" presStyleLbl="fgAccFollowNode1" presStyleIdx="0" presStyleCnt="2" custLinFactX="-143407" custLinFactNeighborX="-200000" custLinFactNeighborY="16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5FF11-5979-4B7B-A5F5-7107A71491D5}" type="pres">
      <dgm:prSet presAssocID="{D417B84D-C21D-43CE-A081-5FC579F34285}" presName="ThreeConn_2-3" presStyleLbl="fgAccFollowNode1" presStyleIdx="1" presStyleCnt="2" custLinFactX="-200000" custLinFactNeighborX="-207509" custLinFactNeighborY="-9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54283-8DF8-4E16-8CCE-3ED5FC8C1BE2}" type="pres">
      <dgm:prSet presAssocID="{D417B84D-C21D-43CE-A081-5FC579F3428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47D68-A127-47C4-8BB0-3B3F4ED86961}" type="pres">
      <dgm:prSet presAssocID="{D417B84D-C21D-43CE-A081-5FC579F3428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2C000-AFFB-4E6B-9047-F4C221D9EAA5}" type="pres">
      <dgm:prSet presAssocID="{D417B84D-C21D-43CE-A081-5FC579F3428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E161A-08A1-46CB-84F7-BB60B3716572}" type="presOf" srcId="{ECA1F060-9BB3-4B0A-9419-5FE442792D07}" destId="{20CC563E-B3A5-4E73-BB64-8FDB03B29566}" srcOrd="0" destOrd="0" presId="urn:microsoft.com/office/officeart/2005/8/layout/vProcess5"/>
    <dgm:cxn modelId="{EBFB283D-C70F-4E32-871A-BE078E766369}" srcId="{D417B84D-C21D-43CE-A081-5FC579F34285}" destId="{ECA1F060-9BB3-4B0A-9419-5FE442792D07}" srcOrd="1" destOrd="0" parTransId="{43D9960C-4836-41A2-9F79-05E9CAE57563}" sibTransId="{36D396AB-34FB-41D7-A7D7-74466A299DBA}"/>
    <dgm:cxn modelId="{18C3D946-0E60-4F74-A0FF-C581FF6ED5A1}" srcId="{D417B84D-C21D-43CE-A081-5FC579F34285}" destId="{BBE672D7-55B9-4AEA-818D-3E513A3C896D}" srcOrd="2" destOrd="0" parTransId="{2EE73DF7-449C-4779-80B2-A255AEFB68D9}" sibTransId="{26CCB1A9-B956-4CB9-A9AD-53FFCAAE058D}"/>
    <dgm:cxn modelId="{977A2472-6E9D-430A-8ADB-CEBA38401CDC}" type="presOf" srcId="{BBE672D7-55B9-4AEA-818D-3E513A3C896D}" destId="{A6FC3E21-D37D-4189-93CF-2DA6B4D05454}" srcOrd="0" destOrd="0" presId="urn:microsoft.com/office/officeart/2005/8/layout/vProcess5"/>
    <dgm:cxn modelId="{7270F3E5-D87F-49BE-925E-3E5DFBAD133E}" type="presOf" srcId="{D417B84D-C21D-43CE-A081-5FC579F34285}" destId="{45FF37EA-B919-4B13-816A-876F6068CA9A}" srcOrd="0" destOrd="0" presId="urn:microsoft.com/office/officeart/2005/8/layout/vProcess5"/>
    <dgm:cxn modelId="{4D1F49E4-2674-46BE-B8A9-BC053DB5AE23}" type="presOf" srcId="{36D396AB-34FB-41D7-A7D7-74466A299DBA}" destId="{6A85FF11-5979-4B7B-A5F5-7107A71491D5}" srcOrd="0" destOrd="0" presId="urn:microsoft.com/office/officeart/2005/8/layout/vProcess5"/>
    <dgm:cxn modelId="{1E0F98CB-97D6-440C-BF01-2048A6EB4D4B}" type="presOf" srcId="{CED57690-61E2-43A5-9D72-0A4599FAF61F}" destId="{08E1323B-F218-486D-8FD2-9A2C04126DD0}" srcOrd="0" destOrd="0" presId="urn:microsoft.com/office/officeart/2005/8/layout/vProcess5"/>
    <dgm:cxn modelId="{4E3FE783-C862-4DEC-B160-886F08EB79E3}" type="presOf" srcId="{BBE672D7-55B9-4AEA-818D-3E513A3C896D}" destId="{1C62C000-AFFB-4E6B-9047-F4C221D9EAA5}" srcOrd="1" destOrd="0" presId="urn:microsoft.com/office/officeart/2005/8/layout/vProcess5"/>
    <dgm:cxn modelId="{8693162A-E03D-4B46-9F95-6CA6729CB16F}" type="presOf" srcId="{ECA1F060-9BB3-4B0A-9419-5FE442792D07}" destId="{2D447D68-A127-47C4-8BB0-3B3F4ED86961}" srcOrd="1" destOrd="0" presId="urn:microsoft.com/office/officeart/2005/8/layout/vProcess5"/>
    <dgm:cxn modelId="{95885EE2-9553-4B29-BBB7-07DFA11C1768}" type="presOf" srcId="{49DE5FF6-CF53-4C1B-B3AD-5998D0856883}" destId="{50258883-0859-49C6-9C4A-0B360054ED94}" srcOrd="0" destOrd="0" presId="urn:microsoft.com/office/officeart/2005/8/layout/vProcess5"/>
    <dgm:cxn modelId="{09717596-F45F-499A-9953-C094FD046E79}" type="presOf" srcId="{49DE5FF6-CF53-4C1B-B3AD-5998D0856883}" destId="{CCC54283-8DF8-4E16-8CCE-3ED5FC8C1BE2}" srcOrd="1" destOrd="0" presId="urn:microsoft.com/office/officeart/2005/8/layout/vProcess5"/>
    <dgm:cxn modelId="{0171BFBF-2B9C-446B-8C16-3571D4EF1B89}" srcId="{D417B84D-C21D-43CE-A081-5FC579F34285}" destId="{49DE5FF6-CF53-4C1B-B3AD-5998D0856883}" srcOrd="0" destOrd="0" parTransId="{C7E7931C-B8D2-4447-89D9-2D072C2DBD49}" sibTransId="{CED57690-61E2-43A5-9D72-0A4599FAF61F}"/>
    <dgm:cxn modelId="{41A20642-2DC4-4662-AAA2-88B0BC3F1187}" type="presParOf" srcId="{45FF37EA-B919-4B13-816A-876F6068CA9A}" destId="{ACEF72FA-79FF-4DEC-9858-E4533F349920}" srcOrd="0" destOrd="0" presId="urn:microsoft.com/office/officeart/2005/8/layout/vProcess5"/>
    <dgm:cxn modelId="{B6A2A0AA-8937-40EF-9C9E-AF1F6BE25CDC}" type="presParOf" srcId="{45FF37EA-B919-4B13-816A-876F6068CA9A}" destId="{50258883-0859-49C6-9C4A-0B360054ED94}" srcOrd="1" destOrd="0" presId="urn:microsoft.com/office/officeart/2005/8/layout/vProcess5"/>
    <dgm:cxn modelId="{945C3CD2-6D89-4829-9752-42DCBDD0A303}" type="presParOf" srcId="{45FF37EA-B919-4B13-816A-876F6068CA9A}" destId="{20CC563E-B3A5-4E73-BB64-8FDB03B29566}" srcOrd="2" destOrd="0" presId="urn:microsoft.com/office/officeart/2005/8/layout/vProcess5"/>
    <dgm:cxn modelId="{48161AA6-3BE3-4EB6-A28C-0BE8066DBDC0}" type="presParOf" srcId="{45FF37EA-B919-4B13-816A-876F6068CA9A}" destId="{A6FC3E21-D37D-4189-93CF-2DA6B4D05454}" srcOrd="3" destOrd="0" presId="urn:microsoft.com/office/officeart/2005/8/layout/vProcess5"/>
    <dgm:cxn modelId="{16E92D8B-9BDD-4062-8858-E52D8AD88815}" type="presParOf" srcId="{45FF37EA-B919-4B13-816A-876F6068CA9A}" destId="{08E1323B-F218-486D-8FD2-9A2C04126DD0}" srcOrd="4" destOrd="0" presId="urn:microsoft.com/office/officeart/2005/8/layout/vProcess5"/>
    <dgm:cxn modelId="{CF724E87-16C9-4982-8F81-38FBF0E0B522}" type="presParOf" srcId="{45FF37EA-B919-4B13-816A-876F6068CA9A}" destId="{6A85FF11-5979-4B7B-A5F5-7107A71491D5}" srcOrd="5" destOrd="0" presId="urn:microsoft.com/office/officeart/2005/8/layout/vProcess5"/>
    <dgm:cxn modelId="{833F7320-B00B-4E12-8CDF-6843D7DFDE80}" type="presParOf" srcId="{45FF37EA-B919-4B13-816A-876F6068CA9A}" destId="{CCC54283-8DF8-4E16-8CCE-3ED5FC8C1BE2}" srcOrd="6" destOrd="0" presId="urn:microsoft.com/office/officeart/2005/8/layout/vProcess5"/>
    <dgm:cxn modelId="{4158EF32-F259-4592-9F56-F2BF6F8AE517}" type="presParOf" srcId="{45FF37EA-B919-4B13-816A-876F6068CA9A}" destId="{2D447D68-A127-47C4-8BB0-3B3F4ED86961}" srcOrd="7" destOrd="0" presId="urn:microsoft.com/office/officeart/2005/8/layout/vProcess5"/>
    <dgm:cxn modelId="{66E7F849-E835-4D53-B350-C88731E2FA89}" type="presParOf" srcId="{45FF37EA-B919-4B13-816A-876F6068CA9A}" destId="{1C62C000-AFFB-4E6B-9047-F4C221D9EA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58883-0859-49C6-9C4A-0B360054ED94}">
      <dsp:nvSpPr>
        <dsp:cNvPr id="0" name=""/>
        <dsp:cNvSpPr/>
      </dsp:nvSpPr>
      <dsp:spPr>
        <a:xfrm>
          <a:off x="0" y="0"/>
          <a:ext cx="4663440" cy="960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  Tuition </a:t>
          </a:r>
        </a:p>
      </dsp:txBody>
      <dsp:txXfrm>
        <a:off x="28121" y="28121"/>
        <a:ext cx="3627395" cy="903878"/>
      </dsp:txXfrm>
    </dsp:sp>
    <dsp:sp modelId="{20CC563E-B3A5-4E73-BB64-8FDB03B29566}">
      <dsp:nvSpPr>
        <dsp:cNvPr id="0" name=""/>
        <dsp:cNvSpPr/>
      </dsp:nvSpPr>
      <dsp:spPr>
        <a:xfrm>
          <a:off x="11450" y="1072518"/>
          <a:ext cx="4663440" cy="960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- Pell</a:t>
          </a:r>
        </a:p>
      </dsp:txBody>
      <dsp:txXfrm>
        <a:off x="39571" y="1100639"/>
        <a:ext cx="3571640" cy="903878"/>
      </dsp:txXfrm>
    </dsp:sp>
    <dsp:sp modelId="{A6FC3E21-D37D-4189-93CF-2DA6B4D05454}">
      <dsp:nvSpPr>
        <dsp:cNvPr id="0" name=""/>
        <dsp:cNvSpPr/>
      </dsp:nvSpPr>
      <dsp:spPr>
        <a:xfrm>
          <a:off x="2" y="2221231"/>
          <a:ext cx="4663440" cy="960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= A+ Scholarship</a:t>
          </a:r>
        </a:p>
      </dsp:txBody>
      <dsp:txXfrm>
        <a:off x="28123" y="2249352"/>
        <a:ext cx="3571640" cy="903878"/>
      </dsp:txXfrm>
    </dsp:sp>
    <dsp:sp modelId="{08E1323B-F218-486D-8FD2-9A2C04126DD0}">
      <dsp:nvSpPr>
        <dsp:cNvPr id="0" name=""/>
        <dsp:cNvSpPr/>
      </dsp:nvSpPr>
      <dsp:spPr>
        <a:xfrm>
          <a:off x="1896234" y="832867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036652" y="832867"/>
        <a:ext cx="343242" cy="469619"/>
      </dsp:txXfrm>
    </dsp:sp>
    <dsp:sp modelId="{6A85FF11-5979-4B7B-A5F5-7107A71491D5}">
      <dsp:nvSpPr>
        <dsp:cNvPr id="0" name=""/>
        <dsp:cNvSpPr/>
      </dsp:nvSpPr>
      <dsp:spPr>
        <a:xfrm>
          <a:off x="1907667" y="1784677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048085" y="1784677"/>
        <a:ext cx="343242" cy="46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5FE1-3564-4BAA-8D8A-01373FE9172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A637-DF66-45C1-A94A-D2311E3C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6E7D2-5E0D-4F9D-945D-8D9F5214ED7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2B91-6A4D-4B86-BEA7-FE2A7D2B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2B91-6A4D-4B86-BEA7-FE2A7D2BE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2B91-6A4D-4B86-BEA7-FE2A7D2BE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2B91-6A4D-4B86-BEA7-FE2A7D2BE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0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Generation students don’t have the encouragement typically as students whose parents have a</a:t>
            </a:r>
            <a:r>
              <a:rPr lang="en-US" baseline="0" dirty="0" smtClean="0"/>
              <a:t> college education. The campus offers many resources to help direct students in the right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2B91-6A4D-4B86-BEA7-FE2A7D2BE1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22 work study opportunities available on campus- based on financial</a:t>
            </a:r>
            <a:r>
              <a:rPr lang="en-US" baseline="0" dirty="0" smtClean="0"/>
              <a:t> need (FAFSA)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2B91-6A4D-4B86-BEA7-FE2A7D2BE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E663-CB42-4D47-A5E5-6345C5D3D606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9521-36F4-4DDA-AD97-378E517C4F78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15AF-895D-4951-85DA-23FA2AEE1CB4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B71-9A94-48D4-9041-BF0C71916D9C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0D04-EF09-408A-98AE-63EFC9174436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EC5-10D4-4B04-A370-1A74BB91058D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E23B-B0C5-4AAE-BDED-A8468A0014AD}" type="datetime1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C0F-8C7E-4357-B3DA-705C9C4B4C9F}" type="datetime1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6B8E-6ACF-434C-A933-3C85BBE19E8F}" type="datetime1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A13-D5E8-42A6-8033-5606C5757EEE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0D9A-978C-47A2-84DE-272F1616A92E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E1C7-09CE-43B9-A3EC-128FFFA73994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D848-283E-44A5-8D81-FC9CFB4A21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tc.edu/financialaid/aplus" TargetMode="External"/><Relationship Id="rId4" Type="http://schemas.openxmlformats.org/officeDocument/2006/relationships/hyperlink" Target="http://www.otc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534400" cy="5124450"/>
          </a:xfrm>
        </p:spPr>
      </p:pic>
    </p:spTree>
    <p:extLst>
      <p:ext uri="{BB962C8B-B14F-4D97-AF65-F5344CB8AC3E}">
        <p14:creationId xmlns:p14="http://schemas.microsoft.com/office/powerpoint/2010/main" val="265933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9144000" cy="4114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5257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Questions?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4114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A+ Scholarship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Program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Linda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Johns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A+ Program &amp; Institutional Scholarships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417-447-6931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johnsl@otc.edu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2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791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A+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Student Panel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Facilitator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Vicki MacDonald</a:t>
            </a:r>
            <a:b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Assistant College Director of Admissions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College Ambassadors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Riley Gautieri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David James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Emily Henderson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Halee Story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3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ergea\AppData\Local\Microsoft\Windows\Temporary Internet Files\Content.Outlook\CNGSWUIV\EM_powerpoint_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77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A+ is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easy to use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52600"/>
            <a:ext cx="8229600" cy="4940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Apply for admission to OTC at </a:t>
            </a:r>
            <a:r>
              <a:rPr lang="en-US" sz="2400" dirty="0" smtClean="0">
                <a:hlinkClick r:id="rId4"/>
              </a:rPr>
              <a:t>www.otc.edu</a:t>
            </a:r>
            <a:r>
              <a:rPr lang="en-US" sz="2400" dirty="0" smtClean="0"/>
              <a:t>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Have your HS send us an official A+ stamped  transcript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Register </a:t>
            </a:r>
            <a:r>
              <a:rPr lang="en-US" sz="2400" dirty="0" smtClean="0"/>
              <a:t>as a full-time student (12 or more credit hours)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Select a program of study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Complete the FAFSA &amp; list OTC as a school to receive </a:t>
            </a:r>
            <a:r>
              <a:rPr lang="en-US" sz="2400" dirty="0" smtClean="0"/>
              <a:t>info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smtClean="0"/>
              <a:t>See A</a:t>
            </a:r>
            <a:r>
              <a:rPr lang="en-US" sz="2400" dirty="0" smtClean="0"/>
              <a:t>+ checklist on your phone – OTC’s Aplus webpage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>
                <a:hlinkClick r:id="rId5"/>
              </a:rPr>
              <a:t>www.otc.edu/financialaid/aplus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914400" lvl="2" indent="0">
              <a:spcAft>
                <a:spcPts val="1200"/>
              </a:spcAft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179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ergea\AppData\Local\Microsoft\Windows\Temporary Internet Files\Content.Outlook\CNGSWUIV\EM_powerpoint_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77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The registration process is changing for spring 2019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526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Spring registration begins November 14.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All students MUST sign up for a payment plan by midnight of that same day to hold their spot in those classes.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There is one payment plan for all students. Three payments in the fall &amp; spring semester and two payments for summer.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914400" lvl="2" indent="0">
              <a:spcAft>
                <a:spcPts val="1200"/>
              </a:spcAft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3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ergea\AppData\Local\Microsoft\Windows\Temporary Internet Files\Content.Outlook\CNGSWUIV\EM_powerpoint_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177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Anticipated Aid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752601"/>
            <a:ext cx="8229600" cy="5083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11200" b="1" dirty="0"/>
              <a:t>The amount a student owes will be based on their total charges minus their anticipated aid.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6400" dirty="0" smtClean="0"/>
          </a:p>
          <a:p>
            <a:pPr>
              <a:spcAft>
                <a:spcPts val="1200"/>
              </a:spcAft>
            </a:pPr>
            <a:r>
              <a:rPr lang="en-US" sz="8000" dirty="0" smtClean="0"/>
              <a:t>After school begins there will be three scheduled payments in fall &amp; spring and two in summer.</a:t>
            </a:r>
          </a:p>
          <a:p>
            <a:pPr>
              <a:spcAft>
                <a:spcPts val="1200"/>
              </a:spcAft>
            </a:pPr>
            <a:r>
              <a:rPr lang="en-US" sz="8000" dirty="0" smtClean="0"/>
              <a:t>Spring 2019:  Scheduled payments begin</a:t>
            </a:r>
            <a:r>
              <a:rPr lang="en-US" sz="8000" dirty="0" smtClean="0"/>
              <a:t> </a:t>
            </a:r>
            <a:r>
              <a:rPr lang="en-US" sz="8000" dirty="0" smtClean="0"/>
              <a:t>February 5, March 5 &amp; April 5.</a:t>
            </a:r>
          </a:p>
          <a:p>
            <a:pPr>
              <a:spcAft>
                <a:spcPts val="1200"/>
              </a:spcAft>
            </a:pPr>
            <a:endParaRPr lang="en-US" sz="6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 smtClean="0"/>
              <a:t> </a:t>
            </a:r>
            <a:endParaRPr lang="en-US" sz="3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914400" lvl="2" indent="0">
              <a:spcAft>
                <a:spcPts val="1200"/>
              </a:spcAft>
              <a:buNone/>
            </a:pPr>
            <a:endParaRPr lang="en-US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895600"/>
            <a:ext cx="4419600" cy="20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uergea\AppData\Local\Microsoft\Windows\Temporary Internet Files\Content.Outlook\CNGSWUIV\EM_powerpoint_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A+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5029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400" i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971550" lvl="1" indent="-57150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7150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Fees</a:t>
            </a:r>
          </a:p>
          <a:p>
            <a:pPr marL="971550" lvl="1" indent="-57150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Fee</a:t>
            </a:r>
          </a:p>
          <a:p>
            <a:pPr marL="971550" lvl="1" indent="-57150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Fees</a:t>
            </a:r>
          </a:p>
          <a:p>
            <a:pPr marL="971550" lvl="1" indent="-57150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Tech Fees</a:t>
            </a:r>
          </a:p>
          <a:p>
            <a:pPr marL="971550" lvl="1" indent="-57150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Fee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000" dirty="0"/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	</a:t>
            </a:r>
            <a:r>
              <a:rPr lang="en-US" dirty="0" smtClean="0">
                <a:latin typeface="Times New Roman"/>
                <a:cs typeface="Times New Roman"/>
              </a:rPr>
              <a:t>	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47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uergea\AppData\Local\Microsoft\Windows\Temporary Internet Files\Content.Outlook\CNGSWUIV\EM_powerpoint_sli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14654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C28B4"/>
                </a:solidFill>
              </a:rPr>
              <a:t>Federal Pell </a:t>
            </a:r>
            <a:r>
              <a:rPr lang="en-US" b="1" dirty="0">
                <a:solidFill>
                  <a:srgbClr val="EC28B4"/>
                </a:solidFill>
              </a:rPr>
              <a:t>Grant </a:t>
            </a:r>
            <a:r>
              <a:rPr lang="en-US" b="1" dirty="0" smtClean="0">
                <a:solidFill>
                  <a:srgbClr val="EC28B4"/>
                </a:solidFill>
              </a:rPr>
              <a:t>must pay first</a:t>
            </a:r>
            <a:endParaRPr lang="en-US" b="1" dirty="0">
              <a:solidFill>
                <a:srgbClr val="EC28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1"/>
            <a:ext cx="8001000" cy="4419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8712960"/>
              </p:ext>
            </p:extLst>
          </p:nvPr>
        </p:nvGraphicFramePr>
        <p:xfrm>
          <a:off x="2209800" y="25146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08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uergea\AppData\Local\Microsoft\Windows\Temporary Internet Files\Content.Outlook\CNGSWUIV\EM_powerpoint_slide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Length of Eligibility</a:t>
            </a:r>
            <a:r>
              <a:rPr lang="en-US" b="1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235" y="1775928"/>
            <a:ext cx="8153400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A+ expires at the earliest of the following: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It’s been 4 years from the date of your HS graduation.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You have graduated with a </a:t>
            </a:r>
            <a:r>
              <a:rPr lang="en-US" sz="2400" dirty="0">
                <a:solidFill>
                  <a:prstClr val="black"/>
                </a:solidFill>
              </a:rPr>
              <a:t>two</a:t>
            </a:r>
            <a:r>
              <a:rPr lang="en-US" sz="2400" dirty="0" smtClean="0">
                <a:solidFill>
                  <a:prstClr val="black"/>
                </a:solidFill>
              </a:rPr>
              <a:t> year degree…</a:t>
            </a:r>
            <a:r>
              <a:rPr lang="en-US" sz="2400" i="1" dirty="0" smtClean="0">
                <a:solidFill>
                  <a:prstClr val="black"/>
                </a:solidFill>
              </a:rPr>
              <a:t>or</a:t>
            </a:r>
            <a:r>
              <a:rPr lang="en-US" sz="2400" dirty="0" smtClean="0">
                <a:solidFill>
                  <a:prstClr val="black"/>
                </a:solidFill>
              </a:rPr>
              <a:t>…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You have completed enough hours it takes to earn a two year degree.</a:t>
            </a:r>
          </a:p>
        </p:txBody>
      </p:sp>
    </p:spTree>
    <p:extLst>
      <p:ext uri="{BB962C8B-B14F-4D97-AF65-F5344CB8AC3E}">
        <p14:creationId xmlns:p14="http://schemas.microsoft.com/office/powerpoint/2010/main" val="22955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319</Words>
  <Application>Microsoft Office PowerPoint</Application>
  <PresentationFormat>On-screen Show (4:3)</PresentationFormat>
  <Paragraphs>61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Heavy</vt:lpstr>
      <vt:lpstr>Times New Roman</vt:lpstr>
      <vt:lpstr>Office Theme</vt:lpstr>
      <vt:lpstr>PowerPoint Presentation</vt:lpstr>
      <vt:lpstr>A+ Scholarship Program  Linda Johns A+ Program &amp; Institutional Scholarships 417-447-6931 johnsl@otc.edu</vt:lpstr>
      <vt:lpstr>A+ Student Panel Facilitator Vicki MacDonald Assistant College Director of Admissions  College Ambassadors Riley Gautieri David James Emily Henderson Halee Story </vt:lpstr>
      <vt:lpstr>A+ is easy to use</vt:lpstr>
      <vt:lpstr>The registration process is changing for spring 2019</vt:lpstr>
      <vt:lpstr>Anticipated Aid</vt:lpstr>
      <vt:lpstr>A+ covers</vt:lpstr>
      <vt:lpstr>Federal Pell Grant must pay first</vt:lpstr>
      <vt:lpstr>Length of Eligibility </vt:lpstr>
      <vt:lpstr>PowerPoint Presentation</vt:lpstr>
    </vt:vector>
  </TitlesOfParts>
  <Company>Ozarks Technical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Ozarks Technical Community College</dc:title>
  <dc:creator>buergea</dc:creator>
  <cp:lastModifiedBy>JOHNS, LINDA</cp:lastModifiedBy>
  <cp:revision>206</cp:revision>
  <cp:lastPrinted>2017-08-10T19:49:45Z</cp:lastPrinted>
  <dcterms:created xsi:type="dcterms:W3CDTF">2011-04-12T16:43:11Z</dcterms:created>
  <dcterms:modified xsi:type="dcterms:W3CDTF">2018-09-20T23:39:12Z</dcterms:modified>
</cp:coreProperties>
</file>