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1" r:id="rId5"/>
  </p:sldMasterIdLst>
  <p:notesMasterIdLst>
    <p:notesMasterId r:id="rId21"/>
  </p:notesMasterIdLst>
  <p:sldIdLst>
    <p:sldId id="258" r:id="rId6"/>
    <p:sldId id="257" r:id="rId7"/>
    <p:sldId id="259" r:id="rId8"/>
    <p:sldId id="262" r:id="rId9"/>
    <p:sldId id="263" r:id="rId10"/>
    <p:sldId id="264" r:id="rId11"/>
    <p:sldId id="265" r:id="rId12"/>
    <p:sldId id="266" r:id="rId13"/>
    <p:sldId id="267" r:id="rId14"/>
    <p:sldId id="268" r:id="rId15"/>
    <p:sldId id="269" r:id="rId16"/>
    <p:sldId id="270" r:id="rId17"/>
    <p:sldId id="271" r:id="rId18"/>
    <p:sldId id="272" r:id="rId19"/>
    <p:sldId id="261"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816" y="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D62A-8022-45BF-B12F-D3847A7B9ADE}" type="datetimeFigureOut">
              <a:rPr lang="en-US" smtClean="0"/>
              <a:t>10/9/2020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DF8FF4-2204-488B-8E46-377DEDEAC9CB}" type="slidenum">
              <a:rPr lang="en-US" smtClean="0"/>
              <a:t>‹#›</a:t>
            </a:fld>
            <a:endParaRPr lang="en-US"/>
          </a:p>
        </p:txBody>
      </p:sp>
    </p:spTree>
    <p:extLst>
      <p:ext uri="{BB962C8B-B14F-4D97-AF65-F5344CB8AC3E}">
        <p14:creationId xmlns:p14="http://schemas.microsoft.com/office/powerpoint/2010/main" val="2166538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Families</a:t>
            </a:r>
            <a:r>
              <a:rPr lang="en-US" baseline="0" dirty="0" smtClean="0"/>
              <a:t> are diverse so how do you figure out which parent to use on the FAFSA? Legal parents are biological and adoptive parents. If the student’s legal parents are not married it may be challenging to determine who to use on the FAFSA.</a:t>
            </a:r>
          </a:p>
          <a:p>
            <a:r>
              <a:rPr lang="en-US" baseline="0" dirty="0" smtClean="0"/>
              <a:t>Read through information on the slide.</a:t>
            </a:r>
          </a:p>
        </p:txBody>
      </p:sp>
      <p:sp>
        <p:nvSpPr>
          <p:cNvPr id="4" name="Slide Number Placeholder 3"/>
          <p:cNvSpPr>
            <a:spLocks noGrp="1"/>
          </p:cNvSpPr>
          <p:nvPr>
            <p:ph type="sldNum" sz="quarter" idx="10"/>
          </p:nvPr>
        </p:nvSpPr>
        <p:spPr/>
        <p:txBody>
          <a:bodyPr/>
          <a:lstStyle/>
          <a:p>
            <a:fld id="{11DF8FF4-2204-488B-8E46-377DEDEAC9CB}" type="slidenum">
              <a:rPr lang="en-US" smtClean="0"/>
              <a:t>3</a:t>
            </a:fld>
            <a:endParaRPr lang="en-US"/>
          </a:p>
        </p:txBody>
      </p:sp>
    </p:spTree>
    <p:extLst>
      <p:ext uri="{BB962C8B-B14F-4D97-AF65-F5344CB8AC3E}">
        <p14:creationId xmlns:p14="http://schemas.microsoft.com/office/powerpoint/2010/main" val="1447898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 requires us to confirm this status each FAFSA</a:t>
            </a:r>
            <a:r>
              <a:rPr lang="en-US" baseline="0" dirty="0" smtClean="0"/>
              <a:t> year.  We can not accept letters with old determination dates.  I have included the School House Connection resource which has a letter for each FAFSA year.  Typically, this means the high school may only provide a letter for the first year of college. Since the student who graduated in 2018 the high school would not have determined their status on or after July 1, 2019 for the 20-21 FAFSA.  </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12</a:t>
            </a:fld>
            <a:endParaRPr lang="en-US"/>
          </a:p>
        </p:txBody>
      </p:sp>
    </p:spTree>
    <p:extLst>
      <p:ext uri="{BB962C8B-B14F-4D97-AF65-F5344CB8AC3E}">
        <p14:creationId xmlns:p14="http://schemas.microsoft.com/office/powerpoint/2010/main" val="2514349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student can not avoid putting parents on</a:t>
            </a:r>
            <a:r>
              <a:rPr lang="en-US" baseline="0" dirty="0" smtClean="0"/>
              <a:t> the FAFSA because the parents will not help pay for their education, don’t claim the student on their tax return, student demonstrates total self-sufficiency, refuses to support the student, refuses to complete the FAFSA. A student may complete a dependency override if – read bullets.</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13</a:t>
            </a:fld>
            <a:endParaRPr lang="en-US"/>
          </a:p>
        </p:txBody>
      </p:sp>
    </p:spTree>
    <p:extLst>
      <p:ext uri="{BB962C8B-B14F-4D97-AF65-F5344CB8AC3E}">
        <p14:creationId xmlns:p14="http://schemas.microsoft.com/office/powerpoint/2010/main" val="3238820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OTC</a:t>
            </a:r>
            <a:r>
              <a:rPr lang="en-US" baseline="0" dirty="0" smtClean="0"/>
              <a:t> is required to document and include the reasons for the dependency override in the student’s file.  The documentation and reasons </a:t>
            </a:r>
            <a:r>
              <a:rPr lang="en-US" sz="1200" kern="1200" dirty="0" smtClean="0">
                <a:solidFill>
                  <a:schemeClr val="tx1"/>
                </a:solidFill>
                <a:effectLst/>
                <a:latin typeface="+mn-lt"/>
                <a:ea typeface="+mn-ea"/>
                <a:cs typeface="+mn-cs"/>
              </a:rPr>
              <a:t>should establish the unusual circumstances and </a:t>
            </a:r>
            <a:r>
              <a:rPr lang="en-US" baseline="0" dirty="0" smtClean="0"/>
              <a:t>must be supported by a third party. </a:t>
            </a:r>
          </a:p>
          <a:p>
            <a:r>
              <a:rPr lang="en-US" sz="1200" kern="1200" dirty="0" smtClean="0">
                <a:solidFill>
                  <a:schemeClr val="tx1"/>
                </a:solidFill>
                <a:effectLst/>
                <a:latin typeface="+mn-lt"/>
                <a:ea typeface="+mn-ea"/>
                <a:cs typeface="+mn-cs"/>
              </a:rPr>
              <a:t>Examples are: a teacher, counselor, medical authority, member of the clergy, prison administrator, government agency, or court.</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14</a:t>
            </a:fld>
            <a:endParaRPr lang="en-US"/>
          </a:p>
        </p:txBody>
      </p:sp>
    </p:spTree>
    <p:extLst>
      <p:ext uri="{BB962C8B-B14F-4D97-AF65-F5344CB8AC3E}">
        <p14:creationId xmlns:p14="http://schemas.microsoft.com/office/powerpoint/2010/main" val="27608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Whenever I talk about these topics I feel like I am</a:t>
            </a:r>
            <a:r>
              <a:rPr lang="en-US" baseline="0" dirty="0" smtClean="0"/>
              <a:t> </a:t>
            </a:r>
            <a:r>
              <a:rPr lang="en-US" dirty="0" smtClean="0"/>
              <a:t>leaving the scene</a:t>
            </a:r>
            <a:r>
              <a:rPr lang="en-US" baseline="0" dirty="0" smtClean="0"/>
              <a:t> of a hit and run.  Any questions?  Or you may </a:t>
            </a:r>
            <a:r>
              <a:rPr lang="en-US" baseline="0" smtClean="0"/>
              <a:t>ask me during the </a:t>
            </a:r>
            <a:r>
              <a:rPr lang="en-US" baseline="0" dirty="0" smtClean="0"/>
              <a:t>breaks.</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15</a:t>
            </a:fld>
            <a:endParaRPr lang="en-US"/>
          </a:p>
        </p:txBody>
      </p:sp>
    </p:spTree>
    <p:extLst>
      <p:ext uri="{BB962C8B-B14F-4D97-AF65-F5344CB8AC3E}">
        <p14:creationId xmlns:p14="http://schemas.microsoft.com/office/powerpoint/2010/main" val="4196806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through information on the slides.</a:t>
            </a:r>
            <a:r>
              <a:rPr lang="en-US" baseline="0" dirty="0" smtClean="0"/>
              <a:t>  </a:t>
            </a:r>
            <a:r>
              <a:rPr lang="en-US" dirty="0" smtClean="0"/>
              <a:t>Married persons living separate</a:t>
            </a:r>
            <a:r>
              <a:rPr lang="en-US" baseline="0" dirty="0" smtClean="0"/>
              <a:t> examples: job, incarceration, one parent has retired and they have bought another home where they plan to retire together and one parent spends several months a year at this home, go stay somewhere to take a break from each other.</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4</a:t>
            </a:fld>
            <a:endParaRPr lang="en-US"/>
          </a:p>
        </p:txBody>
      </p:sp>
    </p:spTree>
    <p:extLst>
      <p:ext uri="{BB962C8B-B14F-4D97-AF65-F5344CB8AC3E}">
        <p14:creationId xmlns:p14="http://schemas.microsoft.com/office/powerpoint/2010/main" val="832398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we know who is considered a parent and who is considered divorced or separated.  Which parent does the student use to complete the FAFSA?</a:t>
            </a:r>
          </a:p>
          <a:p>
            <a:r>
              <a:rPr lang="en-US" baseline="0" dirty="0" smtClean="0"/>
              <a:t>Read 2nd bullet and then explain:  They need to consider what each parent provided.  Who paid for clothing, car insurance, health insurance, medical bills, phone bill, and activities?  Use the parent who provided the most of these items.</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5</a:t>
            </a:fld>
            <a:endParaRPr lang="en-US"/>
          </a:p>
        </p:txBody>
      </p:sp>
    </p:spTree>
    <p:extLst>
      <p:ext uri="{BB962C8B-B14F-4D97-AF65-F5344CB8AC3E}">
        <p14:creationId xmlns:p14="http://schemas.microsoft.com/office/powerpoint/2010/main" val="1745123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Read first bullet: typically</a:t>
            </a:r>
            <a:r>
              <a:rPr lang="en-US" baseline="0" dirty="0" smtClean="0"/>
              <a:t> this is the parent they lived with before they moved out.  Sometimes after a student moves out the non custodial parent may begin to help more financially. Who is currently paying for clothing, car insurance, health insurance, medical bills, phone bill, and activities?  Use the parent who provided the most of these items.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Read second bullet.</a:t>
            </a:r>
            <a:endParaRPr lang="en-US" dirty="0" smtClean="0"/>
          </a:p>
          <a:p>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6</a:t>
            </a:fld>
            <a:endParaRPr lang="en-US"/>
          </a:p>
        </p:txBody>
      </p:sp>
    </p:spTree>
    <p:extLst>
      <p:ext uri="{BB962C8B-B14F-4D97-AF65-F5344CB8AC3E}">
        <p14:creationId xmlns:p14="http://schemas.microsoft.com/office/powerpoint/2010/main" val="2121382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 loaded question. What does this even mean?  The</a:t>
            </a:r>
            <a:r>
              <a:rPr lang="en-US" baseline="0" dirty="0" smtClean="0"/>
              <a:t> FAFSA’s definition of household is probably different from how we would define our household size.</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7</a:t>
            </a:fld>
            <a:endParaRPr lang="en-US"/>
          </a:p>
        </p:txBody>
      </p:sp>
    </p:spTree>
    <p:extLst>
      <p:ext uri="{BB962C8B-B14F-4D97-AF65-F5344CB8AC3E}">
        <p14:creationId xmlns:p14="http://schemas.microsoft.com/office/powerpoint/2010/main" val="2363328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Household</a:t>
            </a:r>
            <a:r>
              <a:rPr lang="en-US" baseline="0" dirty="0" smtClean="0"/>
              <a:t> size includes the student, the parents the student determined to use on the FAFSA and the other members of that parent’s family. What about older children not living at the same residence as the parents?  Go over slide.  Contact the college they plan to attend if they are unsure.</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8</a:t>
            </a:fld>
            <a:endParaRPr lang="en-US"/>
          </a:p>
        </p:txBody>
      </p:sp>
    </p:spTree>
    <p:extLst>
      <p:ext uri="{BB962C8B-B14F-4D97-AF65-F5344CB8AC3E}">
        <p14:creationId xmlns:p14="http://schemas.microsoft.com/office/powerpoint/2010/main" val="835344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students have an</a:t>
            </a:r>
            <a:r>
              <a:rPr lang="en-US" baseline="0" dirty="0" smtClean="0"/>
              <a:t> educational goal and know they plan on receiving a professional degree.  If they answer any of these questions on the FAFSA indicating graduate or professional degree the FAFSA assumes they already have a bachelor degree and are not eligible for the Pell grant.  At OTC they are not eligible for any financial aid since we are a 2 year institution.  We tell the student they need to complete an appeal to see if they may receive student loans.  </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9</a:t>
            </a:fld>
            <a:endParaRPr lang="en-US"/>
          </a:p>
        </p:txBody>
      </p:sp>
    </p:spTree>
    <p:extLst>
      <p:ext uri="{BB962C8B-B14F-4D97-AF65-F5344CB8AC3E}">
        <p14:creationId xmlns:p14="http://schemas.microsoft.com/office/powerpoint/2010/main" val="2165883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 a student whose parents do not want to complete the FAFSA.</a:t>
            </a:r>
            <a:r>
              <a:rPr lang="en-US" baseline="0" dirty="0" smtClean="0"/>
              <a:t> Have the student contact the Financial Aid Office.  Pretty straight forward but what does FAFSA mean by they provide more than 50% of child’s support.</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10</a:t>
            </a:fld>
            <a:endParaRPr lang="en-US"/>
          </a:p>
        </p:txBody>
      </p:sp>
    </p:spTree>
    <p:extLst>
      <p:ext uri="{BB962C8B-B14F-4D97-AF65-F5344CB8AC3E}">
        <p14:creationId xmlns:p14="http://schemas.microsoft.com/office/powerpoint/2010/main" val="1487327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lots of things to consider but I am going to focus on student parents and the role they are playing with the student and the child.  </a:t>
            </a:r>
            <a:r>
              <a:rPr lang="en-US" dirty="0" smtClean="0"/>
              <a:t>Indirect support is the student and child living with the parents.  The parents provide</a:t>
            </a:r>
            <a:r>
              <a:rPr lang="en-US" baseline="0" dirty="0" smtClean="0"/>
              <a:t> food, clothing, health insurance, utilities, diapers, formula and other necessities.  If the student doesn’t live at home and the parent is providing cash or indirect support then would have to determine who is providing more than 50%.  </a:t>
            </a:r>
            <a:endParaRPr lang="en-US" dirty="0"/>
          </a:p>
        </p:txBody>
      </p:sp>
      <p:sp>
        <p:nvSpPr>
          <p:cNvPr id="4" name="Slide Number Placeholder 3"/>
          <p:cNvSpPr>
            <a:spLocks noGrp="1"/>
          </p:cNvSpPr>
          <p:nvPr>
            <p:ph type="sldNum" sz="quarter" idx="10"/>
          </p:nvPr>
        </p:nvSpPr>
        <p:spPr/>
        <p:txBody>
          <a:bodyPr/>
          <a:lstStyle/>
          <a:p>
            <a:fld id="{11DF8FF4-2204-488B-8E46-377DEDEAC9CB}" type="slidenum">
              <a:rPr lang="en-US" smtClean="0"/>
              <a:t>11</a:t>
            </a:fld>
            <a:endParaRPr lang="en-US"/>
          </a:p>
        </p:txBody>
      </p:sp>
    </p:spTree>
    <p:extLst>
      <p:ext uri="{BB962C8B-B14F-4D97-AF65-F5344CB8AC3E}">
        <p14:creationId xmlns:p14="http://schemas.microsoft.com/office/powerpoint/2010/main" val="1768675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52CE9F-9741-F14B-85D3-0F18519CE261}"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4079475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2CE9F-9741-F14B-85D3-0F18519CE261}"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3815783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2CE9F-9741-F14B-85D3-0F18519CE261}"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2614040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10/9/2020</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2395597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10/9/2020</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1445191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10/9/2020</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249290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10/9/2020</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1051989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10/9/2020</a:t>
            </a:fld>
            <a:endParaRPr lang="en-US"/>
          </a:p>
        </p:txBody>
      </p:sp>
      <p:sp>
        <p:nvSpPr>
          <p:cNvPr id="8" name="Footer Placeholder 7"/>
          <p:cNvSpPr>
            <a:spLocks noGrp="1"/>
          </p:cNvSpPr>
          <p:nvPr>
            <p:ph type="ftr" sz="quarter" idx="11"/>
          </p:nvPr>
        </p:nvSpPr>
        <p:spPr>
          <a:xfrm>
            <a:off x="3124200" y="4767263"/>
            <a:ext cx="2895600" cy="274637"/>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1963947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10/9/2020</a:t>
            </a:fld>
            <a:endParaRPr lang="en-US"/>
          </a:p>
        </p:txBody>
      </p:sp>
      <p:sp>
        <p:nvSpPr>
          <p:cNvPr id="4" name="Footer Placeholder 3"/>
          <p:cNvSpPr>
            <a:spLocks noGrp="1"/>
          </p:cNvSpPr>
          <p:nvPr>
            <p:ph type="ftr" sz="quarter" idx="11"/>
          </p:nvPr>
        </p:nvSpPr>
        <p:spPr>
          <a:xfrm>
            <a:off x="3124200" y="4767263"/>
            <a:ext cx="2895600" cy="274637"/>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22773810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10/9/2020</a:t>
            </a:fld>
            <a:endParaRPr lang="en-US"/>
          </a:p>
        </p:txBody>
      </p:sp>
      <p:sp>
        <p:nvSpPr>
          <p:cNvPr id="3" name="Footer Placeholder 2"/>
          <p:cNvSpPr>
            <a:spLocks noGrp="1"/>
          </p:cNvSpPr>
          <p:nvPr>
            <p:ph type="ftr" sz="quarter" idx="11"/>
          </p:nvPr>
        </p:nvSpPr>
        <p:spPr>
          <a:xfrm>
            <a:off x="3124200" y="4767263"/>
            <a:ext cx="2895600" cy="274637"/>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2614122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10/9/2020</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3071339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2CE9F-9741-F14B-85D3-0F18519CE261}"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38647209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10/9/2020</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884364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10/9/2020</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4893113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E4211A9D-231F-5F49-92E9-1312389C0668}" type="datetimeFigureOut">
              <a:rPr lang="en-US" smtClean="0"/>
              <a:t>10/9/2020</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91AEE0A1-A9DE-D945-83E3-59CD684AFD55}" type="slidenum">
              <a:rPr lang="en-US" smtClean="0"/>
              <a:t>‹#›</a:t>
            </a:fld>
            <a:endParaRPr lang="en-US"/>
          </a:p>
        </p:txBody>
      </p:sp>
    </p:spTree>
    <p:extLst>
      <p:ext uri="{BB962C8B-B14F-4D97-AF65-F5344CB8AC3E}">
        <p14:creationId xmlns:p14="http://schemas.microsoft.com/office/powerpoint/2010/main" val="303604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52CE9F-9741-F14B-85D3-0F18519CE261}"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1748053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52CE9F-9741-F14B-85D3-0F18519CE261}" type="datetimeFigureOut">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1319926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52CE9F-9741-F14B-85D3-0F18519CE261}" type="datetimeFigureOut">
              <a:rPr lang="en-US" smtClean="0"/>
              <a:t>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3253133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8825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2CE9F-9741-F14B-85D3-0F18519CE261}" type="datetimeFigureOut">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466865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52CE9F-9741-F14B-85D3-0F18519CE261}" type="datetimeFigureOut">
              <a:rPr lang="en-US" smtClean="0"/>
              <a:t>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116189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2CE9F-9741-F14B-85D3-0F18519CE261}" type="datetimeFigureOut">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4B6CB-AD45-764E-AD86-87B83F20CF59}" type="slidenum">
              <a:rPr lang="en-US" smtClean="0"/>
              <a:t>‹#›</a:t>
            </a:fld>
            <a:endParaRPr lang="en-US"/>
          </a:p>
        </p:txBody>
      </p:sp>
    </p:spTree>
    <p:extLst>
      <p:ext uri="{BB962C8B-B14F-4D97-AF65-F5344CB8AC3E}">
        <p14:creationId xmlns:p14="http://schemas.microsoft.com/office/powerpoint/2010/main" val="186373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252CE9F-9741-F14B-85D3-0F18519CE261}" type="datetimeFigureOut">
              <a:rPr lang="en-US" smtClean="0"/>
              <a:t>10/9/2020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FC4B6CB-AD45-764E-AD86-87B83F20CF59}" type="slidenum">
              <a:rPr lang="en-US" smtClean="0"/>
              <a:t>‹#›</a:t>
            </a:fld>
            <a:endParaRPr lang="en-US"/>
          </a:p>
        </p:txBody>
      </p:sp>
    </p:spTree>
    <p:extLst>
      <p:ext uri="{BB962C8B-B14F-4D97-AF65-F5344CB8AC3E}">
        <p14:creationId xmlns:p14="http://schemas.microsoft.com/office/powerpoint/2010/main" val="3907073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60"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5000"/>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16535"/>
            <a:ext cx="8229600" cy="287769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1502811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s://www.schoolhouseconnection.org/sample-form-letter-to-determine-the-independent-student-status-of-unaccompanied-homeless-youth/"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2902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2357"/>
            <a:ext cx="8229600" cy="498061"/>
          </a:xfrm>
        </p:spPr>
        <p:txBody>
          <a:bodyPr>
            <a:normAutofit fontScale="90000"/>
          </a:bodyPr>
          <a:lstStyle/>
          <a:p>
            <a:r>
              <a:rPr lang="en-US" sz="3600" dirty="0" smtClean="0">
                <a:solidFill>
                  <a:schemeClr val="accent6">
                    <a:lumMod val="75000"/>
                  </a:schemeClr>
                </a:solidFill>
              </a:rPr>
              <a:t>Dependent vs. Independent</a:t>
            </a:r>
            <a:endParaRPr lang="en-US" sz="3600" dirty="0">
              <a:solidFill>
                <a:schemeClr val="accent6">
                  <a:lumMod val="75000"/>
                </a:schemeClr>
              </a:solidFill>
            </a:endParaRPr>
          </a:p>
        </p:txBody>
      </p:sp>
      <p:sp>
        <p:nvSpPr>
          <p:cNvPr id="3" name="Content Placeholder 2"/>
          <p:cNvSpPr>
            <a:spLocks noGrp="1"/>
          </p:cNvSpPr>
          <p:nvPr>
            <p:ph sz="half" idx="1"/>
          </p:nvPr>
        </p:nvSpPr>
        <p:spPr/>
        <p:txBody>
          <a:bodyPr>
            <a:noAutofit/>
          </a:bodyPr>
          <a:lstStyle/>
          <a:p>
            <a:pPr marL="0" indent="0">
              <a:buNone/>
            </a:pPr>
            <a:r>
              <a:rPr lang="en-US" sz="2400" dirty="0" smtClean="0"/>
              <a:t>Under 24 you are dependent even if </a:t>
            </a:r>
          </a:p>
          <a:p>
            <a:pPr marL="0" indent="0">
              <a:buNone/>
            </a:pPr>
            <a:endParaRPr lang="en-US" sz="1800" dirty="0" smtClean="0"/>
          </a:p>
          <a:p>
            <a:r>
              <a:rPr lang="en-US" sz="1800" dirty="0" smtClean="0"/>
              <a:t>You don’t live with parents.</a:t>
            </a:r>
          </a:p>
          <a:p>
            <a:r>
              <a:rPr lang="en-US" sz="1800" dirty="0" smtClean="0"/>
              <a:t>Parents do not provide financial support.</a:t>
            </a:r>
          </a:p>
          <a:p>
            <a:r>
              <a:rPr lang="en-US" sz="1800" dirty="0" smtClean="0"/>
              <a:t>Parents refuse to help pay for college.</a:t>
            </a:r>
          </a:p>
          <a:p>
            <a:r>
              <a:rPr lang="en-US" sz="1800" dirty="0" smtClean="0"/>
              <a:t>Parents don’t claim you on tax return.</a:t>
            </a:r>
          </a:p>
          <a:p>
            <a:r>
              <a:rPr lang="en-US" sz="1800" dirty="0" smtClean="0"/>
              <a:t>Parents don’t want to complete the FAFSA.</a:t>
            </a:r>
            <a:endParaRPr lang="en-US" sz="1800" dirty="0"/>
          </a:p>
        </p:txBody>
      </p:sp>
      <p:sp>
        <p:nvSpPr>
          <p:cNvPr id="4" name="Content Placeholder 3"/>
          <p:cNvSpPr>
            <a:spLocks noGrp="1"/>
          </p:cNvSpPr>
          <p:nvPr>
            <p:ph sz="half" idx="2"/>
          </p:nvPr>
        </p:nvSpPr>
        <p:spPr>
          <a:xfrm>
            <a:off x="4648200" y="1100758"/>
            <a:ext cx="4038600" cy="3577259"/>
          </a:xfrm>
        </p:spPr>
        <p:txBody>
          <a:bodyPr>
            <a:noAutofit/>
          </a:bodyPr>
          <a:lstStyle/>
          <a:p>
            <a:pPr marL="0" indent="0">
              <a:buNone/>
            </a:pPr>
            <a:r>
              <a:rPr lang="en-US" sz="2000" dirty="0" smtClean="0"/>
              <a:t>Under 24 you’re Independent if</a:t>
            </a:r>
          </a:p>
          <a:p>
            <a:r>
              <a:rPr lang="en-US" sz="1600" dirty="0" smtClean="0"/>
              <a:t>Married</a:t>
            </a:r>
          </a:p>
          <a:p>
            <a:r>
              <a:rPr lang="en-US" sz="1600" dirty="0" smtClean="0"/>
              <a:t>Serving active duty in U.S. Armed Forces for other than training.</a:t>
            </a:r>
          </a:p>
          <a:p>
            <a:r>
              <a:rPr lang="en-US" sz="1600" dirty="0" smtClean="0"/>
              <a:t>Veteran of U.S. Armed Forces</a:t>
            </a:r>
          </a:p>
          <a:p>
            <a:r>
              <a:rPr lang="en-US" sz="1600" dirty="0" smtClean="0"/>
              <a:t>Provide more than 50% of child’s support</a:t>
            </a:r>
          </a:p>
          <a:p>
            <a:r>
              <a:rPr lang="en-US" sz="1600" dirty="0" smtClean="0"/>
              <a:t>Since age 13, both parents deceased, were in foster care, or ward of the court</a:t>
            </a:r>
          </a:p>
          <a:p>
            <a:r>
              <a:rPr lang="en-US" sz="1600" dirty="0" smtClean="0"/>
              <a:t>Court emancipated minor age 17 or younger.</a:t>
            </a:r>
          </a:p>
          <a:p>
            <a:r>
              <a:rPr lang="en-US" sz="1600" dirty="0" smtClean="0"/>
              <a:t>In legal guardianship.</a:t>
            </a:r>
          </a:p>
          <a:p>
            <a:r>
              <a:rPr lang="en-US" sz="1600" dirty="0" smtClean="0"/>
              <a:t>Homeless or at risk of homeless.</a:t>
            </a:r>
            <a:endParaRPr lang="en-US" sz="1600" dirty="0"/>
          </a:p>
        </p:txBody>
      </p:sp>
    </p:spTree>
    <p:extLst>
      <p:ext uri="{BB962C8B-B14F-4D97-AF65-F5344CB8AC3E}">
        <p14:creationId xmlns:p14="http://schemas.microsoft.com/office/powerpoint/2010/main" val="1711926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74926"/>
            <a:ext cx="8229600" cy="638865"/>
          </a:xfrm>
        </p:spPr>
        <p:txBody>
          <a:bodyPr>
            <a:normAutofit/>
          </a:bodyPr>
          <a:lstStyle/>
          <a:p>
            <a:r>
              <a:rPr lang="en-US" sz="3200" dirty="0" smtClean="0">
                <a:solidFill>
                  <a:schemeClr val="accent6">
                    <a:lumMod val="75000"/>
                  </a:schemeClr>
                </a:solidFill>
              </a:rPr>
              <a:t>Provide more than 50% of child’s support</a:t>
            </a:r>
            <a:endParaRPr lang="en-US" sz="3200" dirty="0">
              <a:solidFill>
                <a:schemeClr val="accent6">
                  <a:lumMod val="75000"/>
                </a:schemeClr>
              </a:solidFill>
            </a:endParaRPr>
          </a:p>
        </p:txBody>
      </p:sp>
      <p:sp>
        <p:nvSpPr>
          <p:cNvPr id="3" name="Content Placeholder 2"/>
          <p:cNvSpPr>
            <a:spLocks noGrp="1"/>
          </p:cNvSpPr>
          <p:nvPr>
            <p:ph sz="half" idx="1"/>
          </p:nvPr>
        </p:nvSpPr>
        <p:spPr>
          <a:xfrm>
            <a:off x="318053" y="1305339"/>
            <a:ext cx="8044070" cy="2712416"/>
          </a:xfrm>
        </p:spPr>
        <p:txBody>
          <a:bodyPr>
            <a:normAutofit/>
          </a:bodyPr>
          <a:lstStyle/>
          <a:p>
            <a:pPr marL="0" indent="0" algn="ctr">
              <a:buNone/>
            </a:pPr>
            <a:endParaRPr lang="en-US" dirty="0" smtClean="0"/>
          </a:p>
          <a:p>
            <a:pPr marL="0" indent="0" algn="ctr">
              <a:buNone/>
            </a:pPr>
            <a:r>
              <a:rPr lang="en-US" dirty="0" smtClean="0"/>
              <a:t>If one or both of the student’s parents are directly or indirectly providing more than 50% support in cash or other assistance to the child, the student would answer “No”.</a:t>
            </a:r>
            <a:endParaRPr lang="en-US" dirty="0"/>
          </a:p>
        </p:txBody>
      </p:sp>
    </p:spTree>
    <p:extLst>
      <p:ext uri="{BB962C8B-B14F-4D97-AF65-F5344CB8AC3E}">
        <p14:creationId xmlns:p14="http://schemas.microsoft.com/office/powerpoint/2010/main" val="1005071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5730"/>
            <a:ext cx="8229600" cy="425174"/>
          </a:xfrm>
        </p:spPr>
        <p:txBody>
          <a:bodyPr>
            <a:normAutofit fontScale="90000"/>
          </a:bodyPr>
          <a:lstStyle/>
          <a:p>
            <a:r>
              <a:rPr lang="en-US" dirty="0" smtClean="0">
                <a:solidFill>
                  <a:schemeClr val="accent6">
                    <a:lumMod val="75000"/>
                  </a:schemeClr>
                </a:solidFill>
              </a:rPr>
              <a:t>Homeless Status Letter</a:t>
            </a:r>
            <a:endParaRPr lang="en-US" dirty="0">
              <a:solidFill>
                <a:schemeClr val="accent6">
                  <a:lumMod val="75000"/>
                </a:schemeClr>
              </a:solidFill>
            </a:endParaRPr>
          </a:p>
        </p:txBody>
      </p:sp>
      <p:sp>
        <p:nvSpPr>
          <p:cNvPr id="3" name="Content Placeholder 2"/>
          <p:cNvSpPr>
            <a:spLocks noGrp="1"/>
          </p:cNvSpPr>
          <p:nvPr>
            <p:ph sz="half" idx="1"/>
          </p:nvPr>
        </p:nvSpPr>
        <p:spPr>
          <a:xfrm>
            <a:off x="457200" y="1200150"/>
            <a:ext cx="3697357" cy="3394075"/>
          </a:xfrm>
        </p:spPr>
        <p:txBody>
          <a:bodyPr>
            <a:normAutofit fontScale="77500" lnSpcReduction="20000"/>
          </a:bodyPr>
          <a:lstStyle/>
          <a:p>
            <a:r>
              <a:rPr lang="en-US" dirty="0" smtClean="0"/>
              <a:t>OTC </a:t>
            </a:r>
            <a:r>
              <a:rPr lang="en-US" dirty="0"/>
              <a:t>m</a:t>
            </a:r>
            <a:r>
              <a:rPr lang="en-US" dirty="0" smtClean="0"/>
              <a:t>ust confirm each year student answers question on FAFSA.</a:t>
            </a:r>
          </a:p>
          <a:p>
            <a:pPr marL="0" indent="0">
              <a:buNone/>
            </a:pPr>
            <a:r>
              <a:rPr lang="en-US" dirty="0" smtClean="0"/>
              <a:t> </a:t>
            </a:r>
          </a:p>
          <a:p>
            <a:r>
              <a:rPr lang="en-US" dirty="0" smtClean="0"/>
              <a:t>Letter must confirm status was determined on or after July 1 based on FAFSA year.</a:t>
            </a:r>
          </a:p>
          <a:p>
            <a:pPr marL="0" indent="0">
              <a:buNone/>
            </a:pPr>
            <a:endParaRPr lang="en-US" dirty="0" smtClean="0"/>
          </a:p>
          <a:p>
            <a:r>
              <a:rPr lang="en-US" dirty="0" smtClean="0"/>
              <a:t>Please update letter with each FAFSA year.</a:t>
            </a:r>
            <a:endParaRPr lang="en-US" dirty="0"/>
          </a:p>
        </p:txBody>
      </p:sp>
      <p:sp>
        <p:nvSpPr>
          <p:cNvPr id="4" name="Content Placeholder 3"/>
          <p:cNvSpPr>
            <a:spLocks noGrp="1"/>
          </p:cNvSpPr>
          <p:nvPr>
            <p:ph sz="half" idx="2"/>
          </p:nvPr>
        </p:nvSpPr>
        <p:spPr>
          <a:xfrm>
            <a:off x="4154556" y="1200150"/>
            <a:ext cx="4856921" cy="3394075"/>
          </a:xfrm>
        </p:spPr>
        <p:txBody>
          <a:bodyPr>
            <a:normAutofit fontScale="77500" lnSpcReduction="20000"/>
          </a:bodyPr>
          <a:lstStyle/>
          <a:p>
            <a:r>
              <a:rPr lang="en-US" dirty="0" smtClean="0"/>
              <a:t>19-20 FAFSA: on or after July 1, 2018</a:t>
            </a:r>
          </a:p>
          <a:p>
            <a:r>
              <a:rPr lang="en-US" dirty="0" smtClean="0"/>
              <a:t>20-21 FAFSA: on or after July 1, 2019</a:t>
            </a:r>
          </a:p>
          <a:p>
            <a:r>
              <a:rPr lang="en-US" dirty="0" smtClean="0"/>
              <a:t>Letter resource: </a:t>
            </a:r>
            <a:r>
              <a:rPr lang="en-US" dirty="0" err="1" smtClean="0"/>
              <a:t>SchoolHouse</a:t>
            </a:r>
            <a:r>
              <a:rPr lang="en-US" dirty="0" smtClean="0"/>
              <a:t> Connection</a:t>
            </a:r>
          </a:p>
          <a:p>
            <a:pPr marL="0" indent="0">
              <a:buNone/>
            </a:pPr>
            <a:endParaRPr lang="en-US" dirty="0" smtClean="0"/>
          </a:p>
          <a:p>
            <a:pPr marL="0" indent="0">
              <a:buNone/>
            </a:pPr>
            <a:r>
              <a:rPr lang="en-US" dirty="0">
                <a:hlinkClick r:id="rId3"/>
              </a:rPr>
              <a:t>https://www.schoolhouseconnection.org/sample-form-letter-to-determine-the-independent-student-status-of-unaccompanied-homeless-youth/</a:t>
            </a:r>
            <a:endParaRPr lang="en-US" dirty="0"/>
          </a:p>
        </p:txBody>
      </p:sp>
    </p:spTree>
    <p:extLst>
      <p:ext uri="{BB962C8B-B14F-4D97-AF65-F5344CB8AC3E}">
        <p14:creationId xmlns:p14="http://schemas.microsoft.com/office/powerpoint/2010/main" val="3433917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2357"/>
            <a:ext cx="8229600" cy="438426"/>
          </a:xfrm>
        </p:spPr>
        <p:txBody>
          <a:bodyPr>
            <a:normAutofit fontScale="90000"/>
          </a:bodyPr>
          <a:lstStyle/>
          <a:p>
            <a:r>
              <a:rPr lang="en-US" dirty="0" smtClean="0">
                <a:solidFill>
                  <a:schemeClr val="accent6">
                    <a:lumMod val="75000"/>
                  </a:schemeClr>
                </a:solidFill>
              </a:rPr>
              <a:t>Dependency Override</a:t>
            </a:r>
            <a:endParaRPr lang="en-US" dirty="0">
              <a:solidFill>
                <a:schemeClr val="accent6">
                  <a:lumMod val="75000"/>
                </a:schemeClr>
              </a:solidFill>
            </a:endParaRPr>
          </a:p>
        </p:txBody>
      </p:sp>
      <p:sp>
        <p:nvSpPr>
          <p:cNvPr id="3" name="Content Placeholder 2"/>
          <p:cNvSpPr>
            <a:spLocks noGrp="1"/>
          </p:cNvSpPr>
          <p:nvPr>
            <p:ph sz="half" idx="1"/>
          </p:nvPr>
        </p:nvSpPr>
        <p:spPr/>
        <p:txBody>
          <a:bodyPr>
            <a:normAutofit fontScale="92500" lnSpcReduction="20000"/>
          </a:bodyPr>
          <a:lstStyle/>
          <a:p>
            <a:r>
              <a:rPr lang="en-US" dirty="0" smtClean="0"/>
              <a:t>If both parents are incarcerated</a:t>
            </a:r>
          </a:p>
          <a:p>
            <a:r>
              <a:rPr lang="en-US" dirty="0"/>
              <a:t>A</a:t>
            </a:r>
            <a:r>
              <a:rPr lang="en-US" dirty="0" smtClean="0"/>
              <a:t>n </a:t>
            </a:r>
            <a:r>
              <a:rPr lang="en-US" dirty="0"/>
              <a:t>abusive family environment that threatens the student's safety or </a:t>
            </a:r>
            <a:r>
              <a:rPr lang="en-US" dirty="0" smtClean="0"/>
              <a:t>health</a:t>
            </a:r>
          </a:p>
          <a:p>
            <a:r>
              <a:rPr lang="en-US" dirty="0"/>
              <a:t>I</a:t>
            </a:r>
            <a:r>
              <a:rPr lang="en-US" dirty="0" smtClean="0"/>
              <a:t>nability </a:t>
            </a:r>
            <a:r>
              <a:rPr lang="en-US" dirty="0"/>
              <a:t>to locate the parents</a:t>
            </a:r>
          </a:p>
        </p:txBody>
      </p:sp>
      <p:sp>
        <p:nvSpPr>
          <p:cNvPr id="4" name="Content Placeholder 3"/>
          <p:cNvSpPr>
            <a:spLocks noGrp="1"/>
          </p:cNvSpPr>
          <p:nvPr>
            <p:ph sz="half" idx="2"/>
          </p:nvPr>
        </p:nvSpPr>
        <p:spPr/>
        <p:txBody>
          <a:bodyPr>
            <a:normAutofit fontScale="92500" lnSpcReduction="20000"/>
          </a:bodyPr>
          <a:lstStyle/>
          <a:p>
            <a:pPr marL="0" indent="0">
              <a:buNone/>
            </a:pPr>
            <a:r>
              <a:rPr lang="en-US" dirty="0" smtClean="0"/>
              <a:t>May submit FAFSA without parent information</a:t>
            </a:r>
          </a:p>
          <a:p>
            <a:pPr marL="0" indent="0">
              <a:buNone/>
            </a:pPr>
            <a:endParaRPr lang="en-US" dirty="0" smtClean="0"/>
          </a:p>
          <a:p>
            <a:pPr marL="0" indent="0">
              <a:buNone/>
            </a:pPr>
            <a:r>
              <a:rPr lang="en-US" dirty="0" smtClean="0"/>
              <a:t>Must complete Dependency Override process</a:t>
            </a:r>
          </a:p>
          <a:p>
            <a:pPr marL="0" indent="0">
              <a:buNone/>
            </a:pPr>
            <a:endParaRPr lang="en-US" dirty="0" smtClean="0"/>
          </a:p>
          <a:p>
            <a:pPr marL="0" indent="0">
              <a:buNone/>
            </a:pPr>
            <a:r>
              <a:rPr lang="en-US" dirty="0" smtClean="0"/>
              <a:t>High School may provide letter if they have knowledge of the situation</a:t>
            </a:r>
            <a:endParaRPr lang="en-US" dirty="0"/>
          </a:p>
        </p:txBody>
      </p:sp>
    </p:spTree>
    <p:extLst>
      <p:ext uri="{BB962C8B-B14F-4D97-AF65-F5344CB8AC3E}">
        <p14:creationId xmlns:p14="http://schemas.microsoft.com/office/powerpoint/2010/main" val="1013997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2357"/>
            <a:ext cx="8229600" cy="438426"/>
          </a:xfrm>
        </p:spPr>
        <p:txBody>
          <a:bodyPr>
            <a:normAutofit fontScale="90000"/>
          </a:bodyPr>
          <a:lstStyle/>
          <a:p>
            <a:r>
              <a:rPr lang="en-US" dirty="0">
                <a:solidFill>
                  <a:schemeClr val="accent6">
                    <a:lumMod val="75000"/>
                  </a:schemeClr>
                </a:solidFill>
              </a:rPr>
              <a:t>Dependency </a:t>
            </a:r>
            <a:r>
              <a:rPr lang="en-US" dirty="0" smtClean="0">
                <a:solidFill>
                  <a:schemeClr val="accent6">
                    <a:lumMod val="75000"/>
                  </a:schemeClr>
                </a:solidFill>
              </a:rPr>
              <a:t>Override Letter</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Documentation is critical to the dependency override process. </a:t>
            </a:r>
          </a:p>
          <a:p>
            <a:pPr marL="0" indent="0">
              <a:buNone/>
            </a:pPr>
            <a:r>
              <a:rPr lang="en-US" dirty="0" smtClean="0"/>
              <a:t>Letter must originate from a third party with knowledge of the situation. </a:t>
            </a:r>
          </a:p>
        </p:txBody>
      </p:sp>
      <p:sp>
        <p:nvSpPr>
          <p:cNvPr id="4" name="Content Placeholder 3"/>
          <p:cNvSpPr>
            <a:spLocks noGrp="1"/>
          </p:cNvSpPr>
          <p:nvPr>
            <p:ph sz="half" idx="2"/>
          </p:nvPr>
        </p:nvSpPr>
        <p:spPr/>
        <p:txBody>
          <a:bodyPr>
            <a:normAutofit/>
          </a:bodyPr>
          <a:lstStyle/>
          <a:p>
            <a:pPr marL="0" indent="0">
              <a:buNone/>
            </a:pPr>
            <a:r>
              <a:rPr lang="en-US" dirty="0" smtClean="0"/>
              <a:t>High School may provide a signed letter with detailed </a:t>
            </a:r>
            <a:r>
              <a:rPr lang="en-US" dirty="0"/>
              <a:t>information about the relationship between the student and the parents without giving specifics</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6789627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087" y="37408"/>
            <a:ext cx="5486400" cy="425450"/>
          </a:xfrm>
        </p:spPr>
        <p:txBody>
          <a:bodyPr/>
          <a:lstStyle/>
          <a:p>
            <a:pPr algn="ctr"/>
            <a:r>
              <a:rPr lang="en-US" dirty="0" smtClean="0">
                <a:solidFill>
                  <a:schemeClr val="accent6">
                    <a:lumMod val="75000"/>
                  </a:schemeClr>
                </a:solidFill>
              </a:rPr>
              <a:t>Questions?</a:t>
            </a:r>
            <a:endParaRPr lang="en-US" dirty="0">
              <a:solidFill>
                <a:schemeClr val="accent6">
                  <a:lumMod val="75000"/>
                </a:schemeClr>
              </a:solidFill>
            </a:endParaRPr>
          </a:p>
        </p:txBody>
      </p:sp>
      <p:pic>
        <p:nvPicPr>
          <p:cNvPr id="9" name="Picture Placeholder 8"/>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84" t="-8787" r="84" b="36870"/>
          <a:stretch/>
        </p:blipFill>
        <p:spPr>
          <a:xfrm>
            <a:off x="1133061" y="250133"/>
            <a:ext cx="6539948" cy="4053697"/>
          </a:xfrm>
        </p:spPr>
      </p:pic>
    </p:spTree>
    <p:extLst>
      <p:ext uri="{BB962C8B-B14F-4D97-AF65-F5344CB8AC3E}">
        <p14:creationId xmlns:p14="http://schemas.microsoft.com/office/powerpoint/2010/main" val="3049939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accent6">
                    <a:lumMod val="75000"/>
                  </a:schemeClr>
                </a:solidFill>
              </a:rPr>
              <a:t>5 Things You Need to Know about FAFSA</a:t>
            </a:r>
            <a:endParaRPr lang="en-US" dirty="0">
              <a:solidFill>
                <a:schemeClr val="accent6">
                  <a:lumMod val="75000"/>
                </a:schemeClr>
              </a:solidFill>
            </a:endParaRPr>
          </a:p>
        </p:txBody>
      </p:sp>
      <p:sp>
        <p:nvSpPr>
          <p:cNvPr id="3" name="Subtitle 2"/>
          <p:cNvSpPr>
            <a:spLocks noGrp="1"/>
          </p:cNvSpPr>
          <p:nvPr>
            <p:ph type="subTitle" idx="1"/>
          </p:nvPr>
        </p:nvSpPr>
        <p:spPr/>
        <p:txBody>
          <a:bodyPr/>
          <a:lstStyle/>
          <a:p>
            <a:r>
              <a:rPr lang="en-US" dirty="0" smtClean="0"/>
              <a:t>Lisa </a:t>
            </a:r>
            <a:r>
              <a:rPr lang="en-US" dirty="0" err="1" smtClean="0"/>
              <a:t>Hearn,</a:t>
            </a:r>
            <a:r>
              <a:rPr lang="en-US" dirty="0" smtClean="0"/>
              <a:t> Director of Federal Programs</a:t>
            </a:r>
            <a:endParaRPr lang="en-US" dirty="0"/>
          </a:p>
        </p:txBody>
      </p:sp>
    </p:spTree>
    <p:extLst>
      <p:ext uri="{BB962C8B-B14F-4D97-AF65-F5344CB8AC3E}">
        <p14:creationId xmlns:p14="http://schemas.microsoft.com/office/powerpoint/2010/main" val="2907851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0496"/>
            <a:ext cx="8229600" cy="463417"/>
          </a:xfrm>
        </p:spPr>
        <p:txBody>
          <a:bodyPr>
            <a:noAutofit/>
          </a:bodyPr>
          <a:lstStyle/>
          <a:p>
            <a:r>
              <a:rPr lang="en-US" sz="3200" dirty="0" smtClean="0">
                <a:solidFill>
                  <a:schemeClr val="accent6">
                    <a:lumMod val="75000"/>
                  </a:schemeClr>
                </a:solidFill>
              </a:rPr>
              <a:t>Who is the Parent According to FAFSA?</a:t>
            </a:r>
            <a:endParaRPr lang="en-US" sz="3200" dirty="0">
              <a:solidFill>
                <a:schemeClr val="accent6">
                  <a:lumMod val="75000"/>
                </a:schemeClr>
              </a:solidFill>
            </a:endParaRPr>
          </a:p>
        </p:txBody>
      </p:sp>
      <p:sp>
        <p:nvSpPr>
          <p:cNvPr id="5" name="Content Placeholder 4"/>
          <p:cNvSpPr>
            <a:spLocks noGrp="1"/>
          </p:cNvSpPr>
          <p:nvPr>
            <p:ph sz="half" idx="1"/>
          </p:nvPr>
        </p:nvSpPr>
        <p:spPr>
          <a:xfrm>
            <a:off x="238539" y="1114633"/>
            <a:ext cx="8348869" cy="388248"/>
          </a:xfrm>
        </p:spPr>
        <p:txBody>
          <a:bodyPr>
            <a:normAutofit fontScale="40000" lnSpcReduction="20000"/>
          </a:bodyPr>
          <a:lstStyle/>
          <a:p>
            <a:pPr marL="0" indent="0" algn="ctr">
              <a:buNone/>
            </a:pPr>
            <a:r>
              <a:rPr lang="en-US" sz="6000" dirty="0" smtClean="0">
                <a:latin typeface="+mj-lt"/>
              </a:rPr>
              <a:t>Legal parents are biological and adoptive parents.</a:t>
            </a:r>
            <a:endParaRPr lang="en-US" sz="3100" dirty="0" smtClean="0">
              <a:latin typeface="+mj-lt"/>
            </a:endParaRPr>
          </a:p>
          <a:p>
            <a:pPr marL="0" indent="0">
              <a:buNone/>
            </a:pPr>
            <a:endParaRPr lang="en-US" dirty="0">
              <a:solidFill>
                <a:schemeClr val="accent6">
                  <a:lumMod val="75000"/>
                </a:schemeClr>
              </a:solidFill>
            </a:endParaRPr>
          </a:p>
        </p:txBody>
      </p:sp>
      <p:sp>
        <p:nvSpPr>
          <p:cNvPr id="6" name="Content Placeholder 5"/>
          <p:cNvSpPr>
            <a:spLocks noGrp="1"/>
          </p:cNvSpPr>
          <p:nvPr>
            <p:ph sz="half" idx="2"/>
          </p:nvPr>
        </p:nvSpPr>
        <p:spPr>
          <a:xfrm>
            <a:off x="369404" y="1509717"/>
            <a:ext cx="8405191" cy="2399674"/>
          </a:xfrm>
        </p:spPr>
        <p:txBody>
          <a:bodyPr>
            <a:noAutofit/>
          </a:bodyPr>
          <a:lstStyle/>
          <a:p>
            <a:pPr marL="0" indent="0">
              <a:buNone/>
            </a:pPr>
            <a:r>
              <a:rPr lang="en-US" sz="2000" dirty="0" smtClean="0">
                <a:solidFill>
                  <a:schemeClr val="accent6">
                    <a:lumMod val="75000"/>
                  </a:schemeClr>
                </a:solidFill>
                <a:latin typeface="+mj-lt"/>
              </a:rPr>
              <a:t>Complete FAFSA with both legal parents (regardless of same or opposite sex) </a:t>
            </a:r>
            <a:r>
              <a:rPr lang="en-US" sz="2000" dirty="0">
                <a:solidFill>
                  <a:schemeClr val="accent6">
                    <a:lumMod val="75000"/>
                  </a:schemeClr>
                </a:solidFill>
              </a:rPr>
              <a:t>if </a:t>
            </a:r>
            <a:r>
              <a:rPr lang="en-US" sz="2000" dirty="0" smtClean="0">
                <a:solidFill>
                  <a:schemeClr val="accent6">
                    <a:lumMod val="75000"/>
                  </a:schemeClr>
                </a:solidFill>
                <a:latin typeface="+mj-lt"/>
              </a:rPr>
              <a:t>:</a:t>
            </a:r>
          </a:p>
          <a:p>
            <a:r>
              <a:rPr lang="en-US" sz="2000" dirty="0" smtClean="0">
                <a:latin typeface="+mj-lt"/>
              </a:rPr>
              <a:t>Marred</a:t>
            </a:r>
          </a:p>
          <a:p>
            <a:r>
              <a:rPr lang="en-US" sz="2000" dirty="0" smtClean="0">
                <a:latin typeface="+mj-lt"/>
              </a:rPr>
              <a:t>They live together and are not married, separated, or divorced.</a:t>
            </a:r>
          </a:p>
          <a:p>
            <a:pPr marL="0" indent="0">
              <a:buNone/>
            </a:pPr>
            <a:r>
              <a:rPr lang="en-US" sz="2000" dirty="0" smtClean="0">
                <a:solidFill>
                  <a:schemeClr val="accent6">
                    <a:lumMod val="75000"/>
                  </a:schemeClr>
                </a:solidFill>
              </a:rPr>
              <a:t>Complete </a:t>
            </a:r>
            <a:r>
              <a:rPr lang="en-US" sz="2000" dirty="0">
                <a:solidFill>
                  <a:schemeClr val="accent6">
                    <a:lumMod val="75000"/>
                  </a:schemeClr>
                </a:solidFill>
              </a:rPr>
              <a:t>FAFSA </a:t>
            </a:r>
            <a:r>
              <a:rPr lang="en-US" sz="2000" dirty="0" smtClean="0">
                <a:solidFill>
                  <a:schemeClr val="accent6">
                    <a:lumMod val="75000"/>
                  </a:schemeClr>
                </a:solidFill>
              </a:rPr>
              <a:t>with one </a:t>
            </a:r>
            <a:r>
              <a:rPr lang="en-US" sz="2000" dirty="0">
                <a:solidFill>
                  <a:schemeClr val="accent6">
                    <a:lumMod val="75000"/>
                  </a:schemeClr>
                </a:solidFill>
              </a:rPr>
              <a:t>legal </a:t>
            </a:r>
            <a:r>
              <a:rPr lang="en-US" sz="2000" dirty="0" smtClean="0">
                <a:solidFill>
                  <a:schemeClr val="accent6">
                    <a:lumMod val="75000"/>
                  </a:schemeClr>
                </a:solidFill>
              </a:rPr>
              <a:t>parent </a:t>
            </a:r>
            <a:r>
              <a:rPr lang="en-US" sz="2000" dirty="0">
                <a:solidFill>
                  <a:schemeClr val="accent6">
                    <a:lumMod val="75000"/>
                  </a:schemeClr>
                </a:solidFill>
              </a:rPr>
              <a:t>if:</a:t>
            </a:r>
          </a:p>
          <a:p>
            <a:r>
              <a:rPr lang="en-US" sz="2000" dirty="0"/>
              <a:t>L</a:t>
            </a:r>
            <a:r>
              <a:rPr lang="en-US" sz="2000" dirty="0" smtClean="0"/>
              <a:t>egal </a:t>
            </a:r>
            <a:r>
              <a:rPr lang="en-US" sz="2000" dirty="0"/>
              <a:t>parent is widowed or was never married and not living with the other legal parent then complete the FAFSA with only that parent. </a:t>
            </a:r>
          </a:p>
        </p:txBody>
      </p:sp>
      <p:sp>
        <p:nvSpPr>
          <p:cNvPr id="2" name="TextBox 1"/>
          <p:cNvSpPr txBox="1"/>
          <p:nvPr/>
        </p:nvSpPr>
        <p:spPr>
          <a:xfrm>
            <a:off x="238539" y="4040562"/>
            <a:ext cx="8448261" cy="646331"/>
          </a:xfrm>
          <a:prstGeom prst="rect">
            <a:avLst/>
          </a:prstGeom>
          <a:noFill/>
        </p:spPr>
        <p:txBody>
          <a:bodyPr wrap="square" rtlCol="0">
            <a:spAutoFit/>
          </a:bodyPr>
          <a:lstStyle/>
          <a:p>
            <a:pPr algn="ctr"/>
            <a:r>
              <a:rPr lang="en-US" dirty="0" smtClean="0">
                <a:solidFill>
                  <a:schemeClr val="accent1"/>
                </a:solidFill>
              </a:rPr>
              <a:t>If legal </a:t>
            </a:r>
            <a:r>
              <a:rPr lang="en-US" dirty="0">
                <a:solidFill>
                  <a:schemeClr val="accent1"/>
                </a:solidFill>
              </a:rPr>
              <a:t>parents are not U.S. </a:t>
            </a:r>
            <a:r>
              <a:rPr lang="en-US" dirty="0" smtClean="0">
                <a:solidFill>
                  <a:schemeClr val="accent1"/>
                </a:solidFill>
              </a:rPr>
              <a:t>citizens - still </a:t>
            </a:r>
            <a:r>
              <a:rPr lang="en-US" dirty="0">
                <a:solidFill>
                  <a:schemeClr val="accent1"/>
                </a:solidFill>
              </a:rPr>
              <a:t>required to complete FAFSA with the same information as U.S. citizen parents</a:t>
            </a:r>
          </a:p>
        </p:txBody>
      </p:sp>
    </p:spTree>
    <p:extLst>
      <p:ext uri="{BB962C8B-B14F-4D97-AF65-F5344CB8AC3E}">
        <p14:creationId xmlns:p14="http://schemas.microsoft.com/office/powerpoint/2010/main" val="432812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2900"/>
            <a:ext cx="8229600" cy="857250"/>
          </a:xfrm>
        </p:spPr>
        <p:txBody>
          <a:bodyPr>
            <a:normAutofit/>
          </a:bodyPr>
          <a:lstStyle/>
          <a:p>
            <a:r>
              <a:rPr lang="en-US" sz="3200" dirty="0">
                <a:solidFill>
                  <a:schemeClr val="accent6">
                    <a:lumMod val="75000"/>
                  </a:schemeClr>
                </a:solidFill>
              </a:rPr>
              <a:t>Who is the Parent According to FAFSA?</a:t>
            </a:r>
          </a:p>
        </p:txBody>
      </p:sp>
      <p:sp>
        <p:nvSpPr>
          <p:cNvPr id="3" name="Content Placeholder 2"/>
          <p:cNvSpPr>
            <a:spLocks noGrp="1"/>
          </p:cNvSpPr>
          <p:nvPr>
            <p:ph sz="half" idx="1"/>
          </p:nvPr>
        </p:nvSpPr>
        <p:spPr>
          <a:xfrm>
            <a:off x="294862" y="3392556"/>
            <a:ext cx="8229600" cy="1031115"/>
          </a:xfrm>
        </p:spPr>
        <p:txBody>
          <a:bodyPr>
            <a:normAutofit fontScale="85000" lnSpcReduction="20000"/>
          </a:bodyPr>
          <a:lstStyle/>
          <a:p>
            <a:pPr marL="0" indent="0" algn="ctr">
              <a:buNone/>
            </a:pPr>
            <a:r>
              <a:rPr lang="en-US" dirty="0" smtClean="0">
                <a:solidFill>
                  <a:schemeClr val="accent1"/>
                </a:solidFill>
              </a:rPr>
              <a:t>When married persons live as a married couple but are separated by physical distance or have separate households, they are considered married.</a:t>
            </a:r>
            <a:endParaRPr lang="en-US" dirty="0">
              <a:solidFill>
                <a:schemeClr val="accent1"/>
              </a:solidFill>
            </a:endParaRPr>
          </a:p>
        </p:txBody>
      </p:sp>
      <p:sp>
        <p:nvSpPr>
          <p:cNvPr id="4" name="Content Placeholder 3"/>
          <p:cNvSpPr>
            <a:spLocks noGrp="1"/>
          </p:cNvSpPr>
          <p:nvPr>
            <p:ph sz="half" idx="2"/>
          </p:nvPr>
        </p:nvSpPr>
        <p:spPr>
          <a:xfrm>
            <a:off x="381001" y="1742662"/>
            <a:ext cx="8229600" cy="1630016"/>
          </a:xfrm>
        </p:spPr>
        <p:txBody>
          <a:bodyPr>
            <a:normAutofit fontScale="85000" lnSpcReduction="20000"/>
          </a:bodyPr>
          <a:lstStyle/>
          <a:p>
            <a:pPr marL="0" indent="0">
              <a:buNone/>
            </a:pPr>
            <a:r>
              <a:rPr lang="en-US" dirty="0" smtClean="0">
                <a:solidFill>
                  <a:schemeClr val="accent6">
                    <a:lumMod val="75000"/>
                  </a:schemeClr>
                </a:solidFill>
                <a:latin typeface="+mj-lt"/>
              </a:rPr>
              <a:t>Married </a:t>
            </a:r>
            <a:r>
              <a:rPr lang="en-US" dirty="0">
                <a:solidFill>
                  <a:schemeClr val="accent6">
                    <a:lumMod val="75000"/>
                  </a:schemeClr>
                </a:solidFill>
                <a:latin typeface="+mj-lt"/>
              </a:rPr>
              <a:t>parents are separated if they </a:t>
            </a:r>
            <a:r>
              <a:rPr lang="en-US" dirty="0" smtClean="0">
                <a:solidFill>
                  <a:schemeClr val="accent6">
                    <a:lumMod val="75000"/>
                  </a:schemeClr>
                </a:solidFill>
                <a:latin typeface="+mj-lt"/>
              </a:rPr>
              <a:t>are: </a:t>
            </a:r>
          </a:p>
          <a:p>
            <a:pPr marL="0" indent="0">
              <a:buNone/>
            </a:pPr>
            <a:endParaRPr lang="en-US" sz="2100" dirty="0">
              <a:latin typeface="+mj-lt"/>
            </a:endParaRPr>
          </a:p>
          <a:p>
            <a:r>
              <a:rPr lang="en-US" sz="2400" dirty="0">
                <a:latin typeface="+mj-lt"/>
              </a:rPr>
              <a:t>Considered legally separated by a state, </a:t>
            </a:r>
            <a:r>
              <a:rPr lang="en-US" sz="2400" dirty="0" smtClean="0">
                <a:latin typeface="+mj-lt"/>
              </a:rPr>
              <a:t>or</a:t>
            </a:r>
            <a:endParaRPr lang="en-US" sz="2400" dirty="0">
              <a:latin typeface="+mj-lt"/>
            </a:endParaRPr>
          </a:p>
          <a:p>
            <a:r>
              <a:rPr lang="en-US" sz="2400" dirty="0">
                <a:latin typeface="+mj-lt"/>
              </a:rPr>
              <a:t>Have chosen to live separate </a:t>
            </a:r>
            <a:r>
              <a:rPr lang="en-US" sz="2400" dirty="0" smtClean="0">
                <a:latin typeface="+mj-lt"/>
              </a:rPr>
              <a:t>lives, </a:t>
            </a:r>
            <a:r>
              <a:rPr lang="en-US" sz="2400" dirty="0">
                <a:latin typeface="+mj-lt"/>
              </a:rPr>
              <a:t>including living in separate households, as though they were not married</a:t>
            </a:r>
            <a:r>
              <a:rPr lang="en-US" sz="2400" dirty="0"/>
              <a:t>.</a:t>
            </a:r>
          </a:p>
          <a:p>
            <a:pPr marL="0" indent="0">
              <a:buNone/>
            </a:pPr>
            <a:endParaRPr lang="en-US" dirty="0">
              <a:latin typeface="+mj-lt"/>
            </a:endParaRPr>
          </a:p>
        </p:txBody>
      </p:sp>
      <p:sp>
        <p:nvSpPr>
          <p:cNvPr id="5" name="TextBox 4"/>
          <p:cNvSpPr txBox="1"/>
          <p:nvPr/>
        </p:nvSpPr>
        <p:spPr>
          <a:xfrm>
            <a:off x="940904" y="1047576"/>
            <a:ext cx="6778487" cy="523220"/>
          </a:xfrm>
          <a:prstGeom prst="rect">
            <a:avLst/>
          </a:prstGeom>
          <a:noFill/>
        </p:spPr>
        <p:txBody>
          <a:bodyPr wrap="square" rtlCol="0">
            <a:spAutoFit/>
          </a:bodyPr>
          <a:lstStyle/>
          <a:p>
            <a:pPr algn="ctr"/>
            <a:r>
              <a:rPr lang="en-US" sz="2800" dirty="0"/>
              <a:t>Divorced/Separated FAFSA Definitions</a:t>
            </a:r>
          </a:p>
        </p:txBody>
      </p:sp>
    </p:spTree>
    <p:extLst>
      <p:ext uri="{BB962C8B-B14F-4D97-AF65-F5344CB8AC3E}">
        <p14:creationId xmlns:p14="http://schemas.microsoft.com/office/powerpoint/2010/main" val="2817499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191" y="575364"/>
            <a:ext cx="8229600" cy="909707"/>
          </a:xfrm>
        </p:spPr>
        <p:txBody>
          <a:bodyPr>
            <a:noAutofit/>
          </a:bodyPr>
          <a:lstStyle/>
          <a:p>
            <a:r>
              <a:rPr lang="en-US" sz="2800" dirty="0" smtClean="0">
                <a:solidFill>
                  <a:schemeClr val="accent6">
                    <a:lumMod val="75000"/>
                  </a:schemeClr>
                </a:solidFill>
              </a:rPr>
              <a:t>Divorced or Separated Parents – Who to Use?</a:t>
            </a:r>
            <a:endParaRPr lang="en-US" sz="2800" dirty="0">
              <a:solidFill>
                <a:schemeClr val="accent6">
                  <a:lumMod val="75000"/>
                </a:schemeClr>
              </a:solidFill>
            </a:endParaRPr>
          </a:p>
        </p:txBody>
      </p:sp>
      <p:sp>
        <p:nvSpPr>
          <p:cNvPr id="3" name="Content Placeholder 2"/>
          <p:cNvSpPr>
            <a:spLocks noGrp="1"/>
          </p:cNvSpPr>
          <p:nvPr>
            <p:ph sz="half" idx="1"/>
          </p:nvPr>
        </p:nvSpPr>
        <p:spPr>
          <a:xfrm>
            <a:off x="351181" y="1544707"/>
            <a:ext cx="8686801" cy="3067050"/>
          </a:xfrm>
        </p:spPr>
        <p:txBody>
          <a:bodyPr/>
          <a:lstStyle/>
          <a:p>
            <a:pPr marL="0" indent="0">
              <a:buNone/>
            </a:pPr>
            <a:r>
              <a:rPr lang="en-US" dirty="0" smtClean="0"/>
              <a:t>Complete the FAFSA about the parent with whom you lived more during the past 12 months.</a:t>
            </a:r>
          </a:p>
          <a:p>
            <a:pPr marL="0" indent="0">
              <a:buNone/>
            </a:pPr>
            <a:endParaRPr lang="en-US" sz="1600" dirty="0" smtClean="0"/>
          </a:p>
          <a:p>
            <a:r>
              <a:rPr lang="en-US" dirty="0" smtClean="0"/>
              <a:t>If you lived the same amount of time with each parent complete the FAFSA with the parent who provided more financial support during the past 12 months.</a:t>
            </a:r>
            <a:endParaRPr lang="en-US" dirty="0"/>
          </a:p>
        </p:txBody>
      </p:sp>
    </p:spTree>
    <p:extLst>
      <p:ext uri="{BB962C8B-B14F-4D97-AF65-F5344CB8AC3E}">
        <p14:creationId xmlns:p14="http://schemas.microsoft.com/office/powerpoint/2010/main" val="1402858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330"/>
            <a:ext cx="8229600" cy="642731"/>
          </a:xfrm>
        </p:spPr>
        <p:txBody>
          <a:bodyPr>
            <a:normAutofit/>
          </a:bodyPr>
          <a:lstStyle/>
          <a:p>
            <a:r>
              <a:rPr lang="en-US" sz="2800" dirty="0">
                <a:solidFill>
                  <a:schemeClr val="accent6">
                    <a:lumMod val="75000"/>
                  </a:schemeClr>
                </a:solidFill>
              </a:rPr>
              <a:t>Divorced or Separated Parents – Who to Use?</a:t>
            </a:r>
          </a:p>
        </p:txBody>
      </p:sp>
      <p:sp>
        <p:nvSpPr>
          <p:cNvPr id="4" name="Content Placeholder 3"/>
          <p:cNvSpPr>
            <a:spLocks noGrp="1"/>
          </p:cNvSpPr>
          <p:nvPr>
            <p:ph sz="half" idx="2"/>
          </p:nvPr>
        </p:nvSpPr>
        <p:spPr>
          <a:xfrm>
            <a:off x="53009" y="1200150"/>
            <a:ext cx="8633791" cy="3394075"/>
          </a:xfrm>
        </p:spPr>
        <p:txBody>
          <a:bodyPr>
            <a:normAutofit lnSpcReduction="10000"/>
          </a:bodyPr>
          <a:lstStyle/>
          <a:p>
            <a:r>
              <a:rPr lang="en-US" dirty="0"/>
              <a:t>Student does not live at home and parents provide no financial support then complete the FAFSA with the parent who provided more financial support in the last 12 months they actually received support from a parent. </a:t>
            </a:r>
            <a:endParaRPr lang="en-US" dirty="0" smtClean="0"/>
          </a:p>
          <a:p>
            <a:pPr marL="0" indent="0">
              <a:buNone/>
            </a:pPr>
            <a:endParaRPr lang="en-US" dirty="0"/>
          </a:p>
          <a:p>
            <a:r>
              <a:rPr lang="en-US" dirty="0"/>
              <a:t>	</a:t>
            </a:r>
            <a:r>
              <a:rPr lang="en-US" dirty="0" smtClean="0"/>
              <a:t>If the </a:t>
            </a:r>
            <a:r>
              <a:rPr lang="en-US" dirty="0"/>
              <a:t>legal parent the student is using on the FAFSA is remarried then you must provide information on the legal parent and stepparent. </a:t>
            </a:r>
          </a:p>
          <a:p>
            <a:pPr marL="0" indent="0">
              <a:buNone/>
            </a:pPr>
            <a:endParaRPr lang="en-US" dirty="0"/>
          </a:p>
        </p:txBody>
      </p:sp>
    </p:spTree>
    <p:extLst>
      <p:ext uri="{BB962C8B-B14F-4D97-AF65-F5344CB8AC3E}">
        <p14:creationId xmlns:p14="http://schemas.microsoft.com/office/powerpoint/2010/main" val="1215029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983"/>
            <a:ext cx="8229600" cy="425174"/>
          </a:xfrm>
        </p:spPr>
        <p:txBody>
          <a:bodyPr>
            <a:normAutofit fontScale="90000"/>
          </a:bodyPr>
          <a:lstStyle/>
          <a:p>
            <a:r>
              <a:rPr lang="en-US" dirty="0" smtClean="0">
                <a:solidFill>
                  <a:schemeClr val="accent6">
                    <a:lumMod val="75000"/>
                  </a:schemeClr>
                </a:solidFill>
              </a:rPr>
              <a:t>Common Mistakes</a:t>
            </a:r>
            <a:endParaRPr lang="en-US" dirty="0">
              <a:solidFill>
                <a:schemeClr val="accent6">
                  <a:lumMod val="75000"/>
                </a:schemeClr>
              </a:solidFill>
            </a:endParaRPr>
          </a:p>
        </p:txBody>
      </p:sp>
      <p:sp>
        <p:nvSpPr>
          <p:cNvPr id="3" name="Content Placeholder 2"/>
          <p:cNvSpPr>
            <a:spLocks noGrp="1"/>
          </p:cNvSpPr>
          <p:nvPr>
            <p:ph sz="half" idx="1"/>
          </p:nvPr>
        </p:nvSpPr>
        <p:spPr>
          <a:xfrm>
            <a:off x="457200" y="1200150"/>
            <a:ext cx="8541026" cy="3394075"/>
          </a:xfrm>
        </p:spPr>
        <p:txBody>
          <a:bodyPr>
            <a:normAutofit/>
          </a:bodyPr>
          <a:lstStyle/>
          <a:p>
            <a:pPr marL="0" indent="0" algn="ctr">
              <a:buNone/>
            </a:pPr>
            <a:r>
              <a:rPr lang="en-US" dirty="0" smtClean="0"/>
              <a:t>Household Size</a:t>
            </a:r>
          </a:p>
          <a:p>
            <a:pPr marL="0" indent="0" algn="ctr">
              <a:buNone/>
            </a:pPr>
            <a:endParaRPr lang="en-US" sz="2000" dirty="0" smtClean="0"/>
          </a:p>
          <a:p>
            <a:pPr marL="0" indent="0" algn="ctr">
              <a:buNone/>
            </a:pPr>
            <a:r>
              <a:rPr lang="en-US" dirty="0" smtClean="0"/>
              <a:t>The number of children (other than yourself and even if they do not live with your parents) who will receive more than half of their support from your parents between July 1, 2020 and June 20, 2021. </a:t>
            </a:r>
          </a:p>
          <a:p>
            <a:pPr marL="0" indent="0">
              <a:buNone/>
            </a:pPr>
            <a:endParaRPr lang="en-US" dirty="0"/>
          </a:p>
        </p:txBody>
      </p:sp>
    </p:spTree>
    <p:extLst>
      <p:ext uri="{BB962C8B-B14F-4D97-AF65-F5344CB8AC3E}">
        <p14:creationId xmlns:p14="http://schemas.microsoft.com/office/powerpoint/2010/main" val="3811863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4505"/>
            <a:ext cx="8229600" cy="517939"/>
          </a:xfrm>
        </p:spPr>
        <p:txBody>
          <a:bodyPr>
            <a:normAutofit fontScale="90000"/>
          </a:bodyPr>
          <a:lstStyle/>
          <a:p>
            <a:r>
              <a:rPr lang="en-US" sz="3600" dirty="0" smtClean="0">
                <a:solidFill>
                  <a:schemeClr val="accent6">
                    <a:lumMod val="75000"/>
                  </a:schemeClr>
                </a:solidFill>
              </a:rPr>
              <a:t>Household Size</a:t>
            </a:r>
            <a:endParaRPr lang="en-US" sz="3600" dirty="0"/>
          </a:p>
        </p:txBody>
      </p:sp>
      <p:sp>
        <p:nvSpPr>
          <p:cNvPr id="3" name="Content Placeholder 2"/>
          <p:cNvSpPr>
            <a:spLocks noGrp="1"/>
          </p:cNvSpPr>
          <p:nvPr>
            <p:ph sz="half" idx="1"/>
          </p:nvPr>
        </p:nvSpPr>
        <p:spPr/>
        <p:txBody>
          <a:bodyPr>
            <a:normAutofit fontScale="92500" lnSpcReduction="10000"/>
          </a:bodyPr>
          <a:lstStyle/>
          <a:p>
            <a:r>
              <a:rPr lang="en-US" dirty="0" smtClean="0"/>
              <a:t>Would the child be required to use this parent’s information on the FAFSA? Use </a:t>
            </a:r>
            <a:r>
              <a:rPr lang="en-US" dirty="0"/>
              <a:t>the decision making of which parent to use to </a:t>
            </a:r>
            <a:r>
              <a:rPr lang="en-US" dirty="0" smtClean="0"/>
              <a:t>help </a:t>
            </a:r>
            <a:r>
              <a:rPr lang="en-US" dirty="0"/>
              <a:t>decide. </a:t>
            </a:r>
            <a:endParaRPr lang="en-US" dirty="0" smtClean="0"/>
          </a:p>
          <a:p>
            <a:pPr marL="0" indent="0">
              <a:buNone/>
            </a:pPr>
            <a:r>
              <a:rPr lang="en-US" dirty="0"/>
              <a:t>If yes, then include in the </a:t>
            </a:r>
            <a:r>
              <a:rPr lang="en-US" dirty="0" smtClean="0"/>
              <a:t>household size.</a:t>
            </a:r>
            <a:endParaRPr lang="en-US" dirty="0"/>
          </a:p>
          <a:p>
            <a:pPr marL="0" indent="0">
              <a:buNone/>
            </a:pP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If child is under 24;</a:t>
            </a:r>
          </a:p>
          <a:p>
            <a:r>
              <a:rPr lang="en-US" dirty="0" smtClean="0"/>
              <a:t>Not married;</a:t>
            </a:r>
          </a:p>
          <a:p>
            <a:r>
              <a:rPr lang="en-US" dirty="0" smtClean="0"/>
              <a:t>Not serving on active duty in the U.S Armed Forces (other than training);</a:t>
            </a:r>
          </a:p>
          <a:p>
            <a:r>
              <a:rPr lang="en-US" dirty="0" smtClean="0"/>
              <a:t>Not a Veteran;</a:t>
            </a:r>
          </a:p>
          <a:p>
            <a:pPr marL="0" indent="0">
              <a:buNone/>
            </a:pPr>
            <a:r>
              <a:rPr lang="en-US" dirty="0" smtClean="0"/>
              <a:t>Then include in the household size.</a:t>
            </a:r>
          </a:p>
          <a:p>
            <a:pPr marL="0" indent="0">
              <a:buNone/>
            </a:pPr>
            <a:endParaRPr lang="en-US" dirty="0"/>
          </a:p>
        </p:txBody>
      </p:sp>
    </p:spTree>
    <p:extLst>
      <p:ext uri="{BB962C8B-B14F-4D97-AF65-F5344CB8AC3E}">
        <p14:creationId xmlns:p14="http://schemas.microsoft.com/office/powerpoint/2010/main" val="2839692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09104"/>
            <a:ext cx="8229600" cy="517939"/>
          </a:xfrm>
        </p:spPr>
        <p:txBody>
          <a:bodyPr>
            <a:normAutofit fontScale="90000"/>
          </a:bodyPr>
          <a:lstStyle/>
          <a:p>
            <a:r>
              <a:rPr lang="en-US" sz="3200" dirty="0" smtClean="0">
                <a:solidFill>
                  <a:schemeClr val="accent6">
                    <a:lumMod val="75000"/>
                  </a:schemeClr>
                </a:solidFill>
              </a:rPr>
              <a:t>Working on Master’s or Doctorate Program</a:t>
            </a:r>
            <a:endParaRPr lang="en-US" sz="3200" dirty="0">
              <a:solidFill>
                <a:schemeClr val="accent6">
                  <a:lumMod val="75000"/>
                </a:schemeClr>
              </a:solidFill>
            </a:endParaRPr>
          </a:p>
        </p:txBody>
      </p:sp>
      <p:sp>
        <p:nvSpPr>
          <p:cNvPr id="3" name="Content Placeholder 2"/>
          <p:cNvSpPr>
            <a:spLocks noGrp="1"/>
          </p:cNvSpPr>
          <p:nvPr>
            <p:ph sz="half" idx="1"/>
          </p:nvPr>
        </p:nvSpPr>
        <p:spPr>
          <a:xfrm>
            <a:off x="318052" y="1364973"/>
            <a:ext cx="4038600" cy="1967120"/>
          </a:xfrm>
        </p:spPr>
        <p:txBody>
          <a:bodyPr>
            <a:normAutofit lnSpcReduction="10000"/>
          </a:bodyPr>
          <a:lstStyle/>
          <a:p>
            <a:pPr marL="0" indent="0">
              <a:buNone/>
            </a:pPr>
            <a:r>
              <a:rPr lang="en-US" dirty="0" smtClean="0"/>
              <a:t>Q. College grade level for the school year?</a:t>
            </a:r>
          </a:p>
          <a:p>
            <a:pPr marL="514350" indent="-514350">
              <a:buAutoNum type="alphaUcPeriod"/>
            </a:pPr>
            <a:r>
              <a:rPr lang="en-US" dirty="0" smtClean="0"/>
              <a:t>Never attended college/1</a:t>
            </a:r>
            <a:r>
              <a:rPr lang="en-US" baseline="30000" dirty="0" smtClean="0"/>
              <a:t>st</a:t>
            </a:r>
            <a:r>
              <a:rPr lang="en-US" dirty="0" smtClean="0"/>
              <a:t> year.</a:t>
            </a:r>
          </a:p>
          <a:p>
            <a:pPr marL="0" indent="0">
              <a:buNone/>
            </a:pPr>
            <a:endParaRPr lang="en-US" dirty="0"/>
          </a:p>
        </p:txBody>
      </p:sp>
      <p:sp>
        <p:nvSpPr>
          <p:cNvPr id="4" name="Content Placeholder 3"/>
          <p:cNvSpPr>
            <a:spLocks noGrp="1"/>
          </p:cNvSpPr>
          <p:nvPr>
            <p:ph sz="half" idx="2"/>
          </p:nvPr>
        </p:nvSpPr>
        <p:spPr>
          <a:xfrm>
            <a:off x="4721087" y="1286291"/>
            <a:ext cx="4038600" cy="2305050"/>
          </a:xfrm>
        </p:spPr>
        <p:txBody>
          <a:bodyPr>
            <a:normAutofit lnSpcReduction="10000"/>
          </a:bodyPr>
          <a:lstStyle/>
          <a:p>
            <a:pPr marL="0" indent="0">
              <a:buNone/>
            </a:pPr>
            <a:r>
              <a:rPr lang="en-US" dirty="0" smtClean="0"/>
              <a:t>Q. Degree or Certificate working on?</a:t>
            </a:r>
          </a:p>
          <a:p>
            <a:pPr marL="514350" indent="-514350">
              <a:buAutoNum type="alphaUcPeriod"/>
            </a:pPr>
            <a:r>
              <a:rPr lang="en-US" dirty="0" smtClean="0"/>
              <a:t>Anything </a:t>
            </a:r>
            <a:r>
              <a:rPr lang="en-US" u="sng" dirty="0" smtClean="0"/>
              <a:t>but</a:t>
            </a:r>
            <a:r>
              <a:rPr lang="en-US" dirty="0" smtClean="0"/>
              <a:t> Graduate/ professional degree.</a:t>
            </a:r>
          </a:p>
        </p:txBody>
      </p:sp>
      <p:sp>
        <p:nvSpPr>
          <p:cNvPr id="5" name="TextBox 4"/>
          <p:cNvSpPr txBox="1"/>
          <p:nvPr/>
        </p:nvSpPr>
        <p:spPr>
          <a:xfrm>
            <a:off x="172278" y="3505201"/>
            <a:ext cx="8693426" cy="1200329"/>
          </a:xfrm>
          <a:prstGeom prst="rect">
            <a:avLst/>
          </a:prstGeom>
          <a:noFill/>
        </p:spPr>
        <p:txBody>
          <a:bodyPr wrap="square" rtlCol="0">
            <a:spAutoFit/>
          </a:bodyPr>
          <a:lstStyle/>
          <a:p>
            <a:r>
              <a:rPr lang="en-US" sz="2400" dirty="0" smtClean="0"/>
              <a:t>Q. Will you be working on master’s or doctorate program?</a:t>
            </a:r>
          </a:p>
          <a:p>
            <a:r>
              <a:rPr lang="en-US" sz="2400" dirty="0" smtClean="0"/>
              <a:t>A. Answer is no, unless you have a bachelor degree and enrolling in a professional program.</a:t>
            </a:r>
            <a:endParaRPr lang="en-US" sz="2400" dirty="0"/>
          </a:p>
        </p:txBody>
      </p:sp>
    </p:spTree>
    <p:extLst>
      <p:ext uri="{BB962C8B-B14F-4D97-AF65-F5344CB8AC3E}">
        <p14:creationId xmlns:p14="http://schemas.microsoft.com/office/powerpoint/2010/main" val="2194311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53E602FD917B4580529CFEF59BD6A4" ma:contentTypeVersion="13" ma:contentTypeDescription="Create a new document." ma:contentTypeScope="" ma:versionID="2c2fb1ddf634dd1af788dfa2604df690">
  <xsd:schema xmlns:xsd="http://www.w3.org/2001/XMLSchema" xmlns:xs="http://www.w3.org/2001/XMLSchema" xmlns:p="http://schemas.microsoft.com/office/2006/metadata/properties" xmlns:ns3="6eb9239c-f7c3-4bda-9468-69b6be434282" xmlns:ns4="c2dd20d0-c197-47bd-aa22-99b98ab1a4af" targetNamespace="http://schemas.microsoft.com/office/2006/metadata/properties" ma:root="true" ma:fieldsID="a7c31f2b96723ccdf5d4807d955d09a0" ns3:_="" ns4:_="">
    <xsd:import namespace="6eb9239c-f7c3-4bda-9468-69b6be434282"/>
    <xsd:import namespace="c2dd20d0-c197-47bd-aa22-99b98ab1a4a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b9239c-f7c3-4bda-9468-69b6be4342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dd20d0-c197-47bd-aa22-99b98ab1a4a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C102F1-A648-421A-A050-100A80805D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b9239c-f7c3-4bda-9468-69b6be434282"/>
    <ds:schemaRef ds:uri="c2dd20d0-c197-47bd-aa22-99b98ab1a4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EBD027-12E1-4AD1-86E7-A38DA2165D21}">
  <ds:schemaRefs>
    <ds:schemaRef ds:uri="http://schemas.microsoft.com/sharepoint/v3/contenttype/forms"/>
  </ds:schemaRefs>
</ds:datastoreItem>
</file>

<file path=customXml/itemProps3.xml><?xml version="1.0" encoding="utf-8"?>
<ds:datastoreItem xmlns:ds="http://schemas.openxmlformats.org/officeDocument/2006/customXml" ds:itemID="{2EC5E0D5-E7C9-46E2-97CC-65A08DB1F78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2dd20d0-c197-47bd-aa22-99b98ab1a4af"/>
    <ds:schemaRef ds:uri="6eb9239c-f7c3-4bda-9468-69b6be43428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731</TotalTime>
  <Words>1629</Words>
  <Application>Microsoft Office PowerPoint</Application>
  <PresentationFormat>On-screen Show (16:9)</PresentationFormat>
  <Paragraphs>119</Paragraphs>
  <Slides>15</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Times New Roman</vt:lpstr>
      <vt:lpstr>Office Theme</vt:lpstr>
      <vt:lpstr>Custom Design</vt:lpstr>
      <vt:lpstr>PowerPoint Presentation</vt:lpstr>
      <vt:lpstr>5 Things You Need to Know about FAFSA</vt:lpstr>
      <vt:lpstr>Who is the Parent According to FAFSA?</vt:lpstr>
      <vt:lpstr>Who is the Parent According to FAFSA?</vt:lpstr>
      <vt:lpstr>Divorced or Separated Parents – Who to Use?</vt:lpstr>
      <vt:lpstr>Divorced or Separated Parents – Who to Use?</vt:lpstr>
      <vt:lpstr>Common Mistakes</vt:lpstr>
      <vt:lpstr>Household Size</vt:lpstr>
      <vt:lpstr>Working on Master’s or Doctorate Program</vt:lpstr>
      <vt:lpstr>Dependent vs. Independent</vt:lpstr>
      <vt:lpstr>Provide more than 50% of child’s support</vt:lpstr>
      <vt:lpstr>Homeless Status Letter</vt:lpstr>
      <vt:lpstr>Dependency Override</vt:lpstr>
      <vt:lpstr>Dependency Override Letter</vt:lpstr>
      <vt:lpstr>Questions?</vt:lpstr>
    </vt:vector>
  </TitlesOfParts>
  <Company>OTC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Hope Brooks-Lovan</dc:creator>
  <cp:lastModifiedBy>SCHREIBER, JORDAN C.</cp:lastModifiedBy>
  <cp:revision>37</cp:revision>
  <dcterms:created xsi:type="dcterms:W3CDTF">2016-01-06T16:58:36Z</dcterms:created>
  <dcterms:modified xsi:type="dcterms:W3CDTF">2020-10-09T15:12:03Z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0x0101003953E602FD917B4580529CFEF59BD6A4</vt:lpwstr>
  </property>
</Properties>
</file>