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77" r:id="rId15"/>
    <p:sldId id="276" r:id="rId16"/>
    <p:sldId id="275" r:id="rId17"/>
    <p:sldId id="274" r:id="rId18"/>
    <p:sldId id="273" r:id="rId19"/>
    <p:sldId id="272" r:id="rId20"/>
    <p:sldId id="271" r:id="rId21"/>
    <p:sldId id="270" r:id="rId22"/>
    <p:sldId id="269" r:id="rId23"/>
    <p:sldId id="268" r:id="rId24"/>
    <p:sldId id="283" r:id="rId25"/>
    <p:sldId id="282" r:id="rId26"/>
    <p:sldId id="281" r:id="rId27"/>
    <p:sldId id="280" r:id="rId28"/>
    <p:sldId id="26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6800"/>
            <a:ext cx="5486400" cy="533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486400" cy="3124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6400"/>
            <a:ext cx="54864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4602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257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hendrix\Documents\MDHE PowerPoint Templates\2015\Adrienn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6598"/>
            <a:ext cx="2819400" cy="5942277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752600"/>
            <a:ext cx="50292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hendrix\Documents\MDHE PowerPoint Templates\2015\Brian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609600"/>
            <a:ext cx="4572000" cy="6846887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1752600"/>
            <a:ext cx="4419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hendrix\Documents\MDHE PowerPoint Templates\2015\Celena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2821296" cy="7088504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828800"/>
            <a:ext cx="5334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hendrix\Documents\MDHE PowerPoint Templates\2015\Dalton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735277" cy="6038850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752600"/>
            <a:ext cx="46482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hendrix\Documents\MDHE PowerPoint Templates\2015\Daniell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667000"/>
            <a:ext cx="3957576" cy="3581400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533400" y="533400"/>
            <a:ext cx="46482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hendrix\Documents\MDHE PowerPoint Templates\2015\Jessi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2209800" cy="6844242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752600"/>
            <a:ext cx="5715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hendrix\Documents\MDHE PowerPoint Templates\2015\Kiona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09800"/>
            <a:ext cx="3733800" cy="4014159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533400" y="381000"/>
            <a:ext cx="44958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hendrix\Documents\MDHE PowerPoint Templates\2015\Kyl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514600"/>
            <a:ext cx="5638325" cy="3766715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57200"/>
            <a:ext cx="50292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hendrix\Documents\MDHE PowerPoint Templates\2015\Lauren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21304515">
            <a:off x="41918" y="433551"/>
            <a:ext cx="3276600" cy="6443222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276600" y="1828801"/>
            <a:ext cx="5410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hendrix\Documents\MDHE PowerPoint Templates\2015\Musdaf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981200"/>
            <a:ext cx="3505200" cy="4250664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533400" y="457200"/>
            <a:ext cx="4419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hendrix\Documents\MDHE PowerPoint Templates\2015\Ros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590800"/>
            <a:ext cx="3900093" cy="3676650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533400" y="381000"/>
            <a:ext cx="44958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095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3763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400"/>
            <a:ext cx="4041775" cy="6095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525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525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52578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elli.reed@dhe.mo.gov" TargetMode="External"/><Relationship Id="rId2" Type="http://schemas.openxmlformats.org/officeDocument/2006/relationships/hyperlink" Target="http://dhe.mo.gov/fafsa-completion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he.mo.gov" TargetMode="External"/><Relationship Id="rId2" Type="http://schemas.openxmlformats.org/officeDocument/2006/relationships/hyperlink" Target="http://www.dhe.mo.gov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he.mo.gov/ppc/grants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A+ Scholarship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FY 2015</a:t>
            </a:r>
          </a:p>
          <a:p>
            <a:pPr lvl="1"/>
            <a:r>
              <a:rPr lang="en-US" sz="2400" dirty="0" smtClean="0"/>
              <a:t>Paid 13,142 students, $33.3M</a:t>
            </a:r>
          </a:p>
          <a:p>
            <a:pPr lvl="1">
              <a:buFont typeface="Arial" charset="0"/>
              <a:buNone/>
            </a:pPr>
            <a:endParaRPr lang="en-US" sz="1100" dirty="0" smtClean="0"/>
          </a:p>
          <a:p>
            <a:r>
              <a:rPr lang="en-US" sz="2800" dirty="0" smtClean="0"/>
              <a:t>FY 2016</a:t>
            </a:r>
          </a:p>
          <a:p>
            <a:pPr lvl="1"/>
            <a:r>
              <a:rPr lang="en-US" sz="2400" dirty="0" smtClean="0"/>
              <a:t>Projecting 14,000 students</a:t>
            </a:r>
          </a:p>
          <a:p>
            <a:pPr lvl="1"/>
            <a:r>
              <a:rPr lang="en-US" sz="2400" dirty="0" smtClean="0"/>
              <a:t>$34M available to spend</a:t>
            </a:r>
          </a:p>
          <a:p>
            <a:pPr lvl="1"/>
            <a:r>
              <a:rPr lang="en-US" sz="2400" dirty="0" smtClean="0"/>
              <a:t>Projecting expenditures between $33.5M and $34.4M</a:t>
            </a:r>
          </a:p>
          <a:p>
            <a:pPr lvl="1">
              <a:buFont typeface="Arial" charset="0"/>
              <a:buNone/>
            </a:pPr>
            <a:endParaRPr lang="en-US" sz="1100" dirty="0" smtClean="0"/>
          </a:p>
          <a:p>
            <a:r>
              <a:rPr lang="en-US" sz="2800" dirty="0" smtClean="0"/>
              <a:t>FY 2017 budget formation in early stages</a:t>
            </a:r>
          </a:p>
          <a:p>
            <a:pPr lvl="1"/>
            <a:r>
              <a:rPr lang="en-US" sz="2400" dirty="0" smtClean="0"/>
              <a:t>Projecting 14,500 students</a:t>
            </a:r>
          </a:p>
          <a:p>
            <a:pPr lvl="1"/>
            <a:r>
              <a:rPr lang="en-US" sz="2400" dirty="0" smtClean="0"/>
              <a:t>$35M core request</a:t>
            </a:r>
          </a:p>
          <a:p>
            <a:pPr lvl="1"/>
            <a:r>
              <a:rPr lang="en-US" sz="2400" dirty="0" smtClean="0"/>
              <a:t>$2.5M increase requested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 Missouri Eligibility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File FAFSA by April 1</a:t>
            </a:r>
          </a:p>
          <a:p>
            <a:r>
              <a:rPr lang="en-US" dirty="0" smtClean="0"/>
              <a:t>EFC of $12,000 or less</a:t>
            </a:r>
          </a:p>
          <a:p>
            <a:r>
              <a:rPr lang="en-US" dirty="0" smtClean="0"/>
              <a:t>Awards</a:t>
            </a:r>
          </a:p>
          <a:p>
            <a:pPr lvl="1"/>
            <a:r>
              <a:rPr lang="en-US" dirty="0" smtClean="0"/>
              <a:t>Public 2-yr - $300 - $1,300</a:t>
            </a:r>
          </a:p>
          <a:p>
            <a:pPr lvl="1"/>
            <a:r>
              <a:rPr lang="en-US" dirty="0" smtClean="0"/>
              <a:t>Public 4-yr, State Tech, and Independents - $1,500 - $2,850</a:t>
            </a:r>
          </a:p>
          <a:p>
            <a:pPr lvl="1"/>
            <a:r>
              <a:rPr lang="en-US" dirty="0" smtClean="0"/>
              <a:t>Actual awards vary based on EFC, appropriation, etc.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Missouri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FY 2015</a:t>
            </a:r>
          </a:p>
          <a:p>
            <a:pPr lvl="1"/>
            <a:r>
              <a:rPr lang="en-US" dirty="0" smtClean="0"/>
              <a:t>Paid 51,365 students, $59.2M</a:t>
            </a:r>
          </a:p>
          <a:p>
            <a:r>
              <a:rPr lang="en-US" dirty="0" smtClean="0"/>
              <a:t>FY 2016</a:t>
            </a:r>
          </a:p>
          <a:p>
            <a:pPr lvl="1"/>
            <a:r>
              <a:rPr lang="en-US" dirty="0" smtClean="0"/>
              <a:t>Projecting approx. 49,500 students, $67.2M</a:t>
            </a:r>
          </a:p>
          <a:p>
            <a:pPr lvl="2"/>
            <a:r>
              <a:rPr lang="en-US" dirty="0" smtClean="0"/>
              <a:t>Continues decline in recipients</a:t>
            </a:r>
          </a:p>
          <a:p>
            <a:pPr lvl="1"/>
            <a:r>
              <a:rPr lang="en-US" dirty="0" smtClean="0"/>
              <a:t>Awards </a:t>
            </a:r>
          </a:p>
          <a:p>
            <a:pPr lvl="2"/>
            <a:r>
              <a:rPr lang="en-US" dirty="0" smtClean="0"/>
              <a:t>$850 max. - $300 min. at Public 2-Year</a:t>
            </a:r>
          </a:p>
          <a:p>
            <a:pPr lvl="2"/>
            <a:r>
              <a:rPr lang="en-US" dirty="0" smtClean="0"/>
              <a:t>$1,850 max. - $1,500 min. at Public 4-Year/Private/STCM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Missouri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 2017</a:t>
            </a:r>
          </a:p>
          <a:p>
            <a:pPr lvl="1"/>
            <a:r>
              <a:rPr lang="en-US" dirty="0" smtClean="0"/>
              <a:t>Projecting approx 49,000 students</a:t>
            </a:r>
          </a:p>
          <a:p>
            <a:pPr lvl="2"/>
            <a:r>
              <a:rPr lang="en-US" dirty="0" smtClean="0"/>
              <a:t>Unknown impact of October 1, 2016 release date of 2016-2017 FAFSA</a:t>
            </a:r>
          </a:p>
          <a:p>
            <a:pPr lvl="2"/>
            <a:r>
              <a:rPr lang="en-US" dirty="0" smtClean="0"/>
              <a:t>April 1 application deadline may or may not change</a:t>
            </a:r>
          </a:p>
          <a:p>
            <a:pPr lvl="1"/>
            <a:r>
              <a:rPr lang="en-US" dirty="0" smtClean="0"/>
              <a:t>Projecting level core funding</a:t>
            </a:r>
          </a:p>
          <a:p>
            <a:pPr lvl="2"/>
            <a:r>
              <a:rPr lang="en-US" dirty="0" smtClean="0"/>
              <a:t>$4M increase requested to sustain/raise award levels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Bright Flight Eligibility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Composite ACT/SAT score in top 5% of Missouri test takers</a:t>
            </a:r>
          </a:p>
          <a:p>
            <a:pPr lvl="1"/>
            <a:r>
              <a:rPr lang="en-US" dirty="0" smtClean="0"/>
              <a:t>No FAFSA Require</a:t>
            </a:r>
          </a:p>
          <a:p>
            <a:pPr lvl="1"/>
            <a:r>
              <a:rPr lang="en-US" dirty="0" smtClean="0"/>
              <a:t>No application to file</a:t>
            </a:r>
          </a:p>
          <a:p>
            <a:r>
              <a:rPr lang="en-US" dirty="0" smtClean="0"/>
              <a:t>Award</a:t>
            </a:r>
          </a:p>
          <a:p>
            <a:pPr lvl="1"/>
            <a:r>
              <a:rPr lang="en-US" dirty="0" smtClean="0"/>
              <a:t>Top 3% - Up to $3,000 annually</a:t>
            </a:r>
          </a:p>
          <a:p>
            <a:pPr lvl="1"/>
            <a:r>
              <a:rPr lang="en-US" dirty="0" smtClean="0"/>
              <a:t>Top 4</a:t>
            </a:r>
            <a:r>
              <a:rPr lang="en-US" baseline="30000" dirty="0" smtClean="0"/>
              <a:t>th</a:t>
            </a:r>
            <a:r>
              <a:rPr lang="en-US" dirty="0" smtClean="0"/>
              <a:t> &amp; 5</a:t>
            </a:r>
            <a:r>
              <a:rPr lang="en-US" baseline="30000" dirty="0" smtClean="0"/>
              <a:t>th</a:t>
            </a:r>
            <a:r>
              <a:rPr lang="en-US" dirty="0" smtClean="0"/>
              <a:t> percentiles – Up to $1,000 annually</a:t>
            </a:r>
          </a:p>
          <a:p>
            <a:pPr lvl="1"/>
            <a:r>
              <a:rPr lang="en-US" dirty="0" smtClean="0"/>
              <a:t>Top 3% must be funded first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 Flight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FY 2015</a:t>
            </a:r>
          </a:p>
          <a:p>
            <a:pPr lvl="1"/>
            <a:r>
              <a:rPr lang="en-US" dirty="0" smtClean="0"/>
              <a:t>Paid 6,283 students, $18.0M</a:t>
            </a:r>
          </a:p>
          <a:p>
            <a:r>
              <a:rPr lang="en-US" dirty="0" smtClean="0"/>
              <a:t>FY 2016</a:t>
            </a:r>
          </a:p>
          <a:p>
            <a:pPr lvl="1"/>
            <a:r>
              <a:rPr lang="en-US" dirty="0" smtClean="0"/>
              <a:t>Projecting 6,800 students, approx. $20M</a:t>
            </a:r>
          </a:p>
          <a:p>
            <a:pPr lvl="1"/>
            <a:r>
              <a:rPr lang="en-US" dirty="0" smtClean="0"/>
              <a:t>$3,000 for top 3 percent</a:t>
            </a:r>
          </a:p>
          <a:p>
            <a:pPr lvl="1"/>
            <a:r>
              <a:rPr lang="en-US" dirty="0" smtClean="0"/>
              <a:t>Top 4</a:t>
            </a:r>
            <a:r>
              <a:rPr lang="en-US" baseline="30000" dirty="0" smtClean="0"/>
              <a:t>th</a:t>
            </a:r>
            <a:r>
              <a:rPr lang="en-US" dirty="0" smtClean="0"/>
              <a:t> and 5</a:t>
            </a:r>
            <a:r>
              <a:rPr lang="en-US" baseline="30000" dirty="0" smtClean="0"/>
              <a:t>th</a:t>
            </a:r>
            <a:r>
              <a:rPr lang="en-US" dirty="0" smtClean="0"/>
              <a:t> percentiles remain unfunded</a:t>
            </a:r>
          </a:p>
          <a:p>
            <a:r>
              <a:rPr lang="en-US" dirty="0" smtClean="0"/>
              <a:t>FY 2017</a:t>
            </a:r>
          </a:p>
          <a:p>
            <a:pPr lvl="1"/>
            <a:r>
              <a:rPr lang="en-US" dirty="0" smtClean="0"/>
              <a:t>Projecting 6,900 recipients</a:t>
            </a:r>
          </a:p>
          <a:p>
            <a:pPr lvl="1"/>
            <a:r>
              <a:rPr lang="en-US" dirty="0" smtClean="0"/>
              <a:t>$4M increase requested to maintain $3,000 award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Marguerite Ross Barnett Eligibility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Enrolled part-time (6 to 11 credit hours)</a:t>
            </a:r>
          </a:p>
          <a:p>
            <a:r>
              <a:rPr lang="en-US" dirty="0" smtClean="0"/>
              <a:t>Employed 20 hours/week (no FWS)</a:t>
            </a:r>
          </a:p>
          <a:p>
            <a:r>
              <a:rPr lang="en-US" dirty="0" smtClean="0"/>
              <a:t>FAFSA on file by August 1</a:t>
            </a:r>
          </a:p>
          <a:p>
            <a:r>
              <a:rPr lang="en-US" dirty="0" smtClean="0"/>
              <a:t>Submit employment verification</a:t>
            </a:r>
          </a:p>
          <a:p>
            <a:r>
              <a:rPr lang="en-US" dirty="0" smtClean="0"/>
              <a:t>18 years old or older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Marguerite Ross Barnett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Unspent funds from smaller programs co-mingled to boost Ross funding</a:t>
            </a:r>
          </a:p>
          <a:p>
            <a:pPr lvl="1"/>
            <a:r>
              <a:rPr lang="en-US" dirty="0" smtClean="0"/>
              <a:t>Program fully funded FY 2013 – FY 2015</a:t>
            </a:r>
          </a:p>
          <a:p>
            <a:pPr lvl="1"/>
            <a:r>
              <a:rPr lang="en-US" dirty="0" smtClean="0"/>
              <a:t>Ability to continue full funding uncertain</a:t>
            </a:r>
          </a:p>
          <a:p>
            <a:r>
              <a:rPr lang="en-US" dirty="0" smtClean="0"/>
              <a:t>FY 2015</a:t>
            </a:r>
          </a:p>
          <a:p>
            <a:pPr lvl="1"/>
            <a:r>
              <a:rPr lang="en-US" dirty="0" smtClean="0"/>
              <a:t>Paid 275 students, $622,140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Marguerite Ross Barnett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FY 2016 (Fall 2015 to date)</a:t>
            </a:r>
          </a:p>
          <a:p>
            <a:pPr lvl="1"/>
            <a:r>
              <a:rPr lang="en-US" dirty="0" smtClean="0"/>
              <a:t>Paid 194 students, $211,418</a:t>
            </a:r>
          </a:p>
          <a:p>
            <a:pPr lvl="1"/>
            <a:r>
              <a:rPr lang="en-US" dirty="0" smtClean="0"/>
              <a:t> 43 students/$65,246 pending funding</a:t>
            </a:r>
          </a:p>
          <a:p>
            <a:pPr lvl="1"/>
            <a:r>
              <a:rPr lang="en-US" dirty="0" smtClean="0"/>
              <a:t>Funding re-evaluated in December after fall payments to smaller programs complete</a:t>
            </a:r>
          </a:p>
          <a:p>
            <a:r>
              <a:rPr lang="en-US" dirty="0" smtClean="0"/>
              <a:t>FY 2017</a:t>
            </a:r>
          </a:p>
          <a:p>
            <a:pPr lvl="1"/>
            <a:r>
              <a:rPr lang="en-US" dirty="0" smtClean="0"/>
              <a:t>Same appropriation structure</a:t>
            </a:r>
          </a:p>
          <a:p>
            <a:pPr lvl="1"/>
            <a:r>
              <a:rPr lang="en-US" dirty="0" smtClean="0"/>
              <a:t>Funding changes anticipated</a:t>
            </a:r>
          </a:p>
          <a:p>
            <a:pPr lvl="2"/>
            <a:r>
              <a:rPr lang="en-US" dirty="0" smtClean="0"/>
              <a:t>Growth in Public Safety Officer and Wartime Veteran’s survivor programs</a:t>
            </a:r>
          </a:p>
          <a:p>
            <a:pPr lvl="2"/>
            <a:r>
              <a:rPr lang="en-US" dirty="0" smtClean="0"/>
              <a:t>Vietnam Veteran’s Survivors Grant program sunset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Aid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Advanced Placement Incentive Grant</a:t>
            </a:r>
          </a:p>
          <a:p>
            <a:r>
              <a:rPr lang="en-US" dirty="0" smtClean="0"/>
              <a:t>Kids’ Chance Scholarship</a:t>
            </a:r>
          </a:p>
          <a:p>
            <a:r>
              <a:rPr lang="en-US" dirty="0" smtClean="0"/>
              <a:t>Minority Teaching Scholarship</a:t>
            </a:r>
          </a:p>
          <a:p>
            <a:r>
              <a:rPr lang="en-US" dirty="0" smtClean="0"/>
              <a:t>Minority and Underrepresented Environmental Literacy Program</a:t>
            </a:r>
          </a:p>
          <a:p>
            <a:r>
              <a:rPr lang="en-US" dirty="0" smtClean="0"/>
              <a:t>Public Service Officer or Employee’s Child Survivor Grant</a:t>
            </a:r>
          </a:p>
          <a:p>
            <a:r>
              <a:rPr lang="en-US" dirty="0" smtClean="0"/>
              <a:t>Wartime Veteran’s Survivors Grant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146175"/>
          </a:xfrm>
        </p:spPr>
        <p:txBody>
          <a:bodyPr/>
          <a:lstStyle/>
          <a:p>
            <a:r>
              <a:rPr lang="en-US" dirty="0" smtClean="0"/>
              <a:t>MDHE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/>
          <a:p>
            <a:r>
              <a:rPr lang="en-US" dirty="0" smtClean="0"/>
              <a:t>OTC Counselor’s Financial Aid Workshop </a:t>
            </a:r>
          </a:p>
          <a:p>
            <a:r>
              <a:rPr lang="en-US" dirty="0" smtClean="0"/>
              <a:t>December 4,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1"/>
            <a:ext cx="8229600" cy="1219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smtClean="0"/>
              <a:t>FAFSA Completion Project</a:t>
            </a:r>
            <a:endParaRPr lang="en-US" sz="48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FAFSA Completion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Coming in January 2016</a:t>
            </a:r>
          </a:p>
          <a:p>
            <a:r>
              <a:rPr lang="en-US" dirty="0" smtClean="0"/>
              <a:t>Free, on-line tool to help HS counselors work with seniors to complete the FAFSA</a:t>
            </a:r>
          </a:p>
          <a:p>
            <a:pPr lvl="1"/>
            <a:r>
              <a:rPr lang="en-US" dirty="0" smtClean="0"/>
              <a:t>Secure student-specific FAFSA completion information available to registered users</a:t>
            </a:r>
          </a:p>
          <a:p>
            <a:r>
              <a:rPr lang="en-US" dirty="0" smtClean="0"/>
              <a:t>Provides aggregated FAFSA completion information by Missouri’s public high schools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FAFSA Completion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High schools can:</a:t>
            </a:r>
          </a:p>
          <a:p>
            <a:pPr lvl="1"/>
            <a:r>
              <a:rPr lang="en-US" dirty="0" smtClean="0"/>
              <a:t>Access information about the FAFSA and FAFSA Frenzy events for their students</a:t>
            </a:r>
          </a:p>
          <a:p>
            <a:pPr lvl="1"/>
            <a:r>
              <a:rPr lang="en-US" dirty="0" smtClean="0"/>
              <a:t>Assist students in ensuring their FAFSA is complete and correct</a:t>
            </a:r>
          </a:p>
          <a:p>
            <a:pPr lvl="2"/>
            <a:r>
              <a:rPr lang="en-US" dirty="0" smtClean="0"/>
              <a:t>Missing signature</a:t>
            </a:r>
          </a:p>
          <a:p>
            <a:pPr lvl="2"/>
            <a:r>
              <a:rPr lang="en-US" dirty="0" smtClean="0"/>
              <a:t>Error (identified on Student Aid Report) that needs to be resolved</a:t>
            </a:r>
          </a:p>
          <a:p>
            <a:pPr lvl="2"/>
            <a:r>
              <a:rPr lang="en-US" dirty="0" smtClean="0"/>
              <a:t>Completed FAFSA on file</a:t>
            </a:r>
          </a:p>
          <a:p>
            <a:pPr lvl="1"/>
            <a:r>
              <a:rPr lang="en-US" dirty="0" smtClean="0"/>
              <a:t>Make sure students meet federal, state and institutional deadlines</a:t>
            </a:r>
          </a:p>
          <a:p>
            <a:pPr lvl="2"/>
            <a:r>
              <a:rPr lang="en-US" dirty="0" smtClean="0"/>
              <a:t>FAFSA completion affects eligibility for Access Missouri and A+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FAFSA Completion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hlinkClick r:id="rId2"/>
              </a:rPr>
              <a:t>http://dhe.mo.gov/fafsa-completion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Registration materials to superintendents and e-distribution message sent November 12, 2015</a:t>
            </a:r>
          </a:p>
          <a:p>
            <a:r>
              <a:rPr lang="en-US" dirty="0" smtClean="0"/>
              <a:t>Two-part registration process</a:t>
            </a:r>
          </a:p>
          <a:p>
            <a:pPr lvl="1"/>
            <a:r>
              <a:rPr lang="en-US" dirty="0" smtClean="0"/>
              <a:t>District-wide FAFSA Data Access Agreement</a:t>
            </a:r>
          </a:p>
          <a:p>
            <a:pPr lvl="1"/>
            <a:r>
              <a:rPr lang="en-US" dirty="0" smtClean="0"/>
              <a:t>On-line registration for individual users</a:t>
            </a:r>
          </a:p>
          <a:p>
            <a:pPr lvl="2"/>
            <a:r>
              <a:rPr lang="en-US" dirty="0" smtClean="0"/>
              <a:t>Both (agreement and registration) required for a user ID/password</a:t>
            </a:r>
          </a:p>
          <a:p>
            <a:r>
              <a:rPr lang="en-US" dirty="0" smtClean="0"/>
              <a:t>Register now to be sent a user ID/password in early January</a:t>
            </a:r>
          </a:p>
          <a:p>
            <a:r>
              <a:rPr lang="en-US" dirty="0" smtClean="0"/>
              <a:t>Contact Kelli Reed with questions</a:t>
            </a:r>
          </a:p>
          <a:p>
            <a:pPr lvl="1"/>
            <a:r>
              <a:rPr lang="en-US" dirty="0" smtClean="0">
                <a:hlinkClick r:id="rId3"/>
              </a:rPr>
              <a:t>kelli.reed@dhe.mo.gov</a:t>
            </a:r>
            <a:r>
              <a:rPr lang="en-US" dirty="0" smtClean="0"/>
              <a:t>, (573) 751-2444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1"/>
            <a:ext cx="8229600" cy="1447800"/>
          </a:xfrm>
        </p:spPr>
        <p:txBody>
          <a:bodyPr/>
          <a:lstStyle/>
          <a:p>
            <a:pPr algn="ctr">
              <a:buNone/>
            </a:pPr>
            <a:r>
              <a:rPr lang="en-US" sz="4800" b="1" dirty="0" smtClean="0"/>
              <a:t>Questions?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4419599"/>
          </a:xfrm>
        </p:spPr>
        <p:txBody>
          <a:bodyPr anchor="ctr">
            <a:normAutofit fontScale="90000"/>
          </a:bodyPr>
          <a:lstStyle/>
          <a:p>
            <a:r>
              <a:rPr lang="en-US" sz="4900" dirty="0" smtClean="0"/>
              <a:t>Contact Information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0" dirty="0" smtClean="0"/>
              <a:t>205 Jefferson Street</a:t>
            </a:r>
            <a:br>
              <a:rPr lang="en-US" sz="2700" b="0" dirty="0" smtClean="0"/>
            </a:br>
            <a:r>
              <a:rPr lang="en-US" sz="2700" b="0" dirty="0" smtClean="0"/>
              <a:t>P.O. Box 1469</a:t>
            </a:r>
            <a:br>
              <a:rPr lang="en-US" sz="2700" b="0" dirty="0" smtClean="0"/>
            </a:br>
            <a:r>
              <a:rPr lang="en-US" sz="2700" b="0" dirty="0" smtClean="0"/>
              <a:t>Jefferson City, MO 65102-1469</a:t>
            </a:r>
            <a:br>
              <a:rPr lang="en-US" sz="2700" b="0" dirty="0" smtClean="0"/>
            </a:br>
            <a:r>
              <a:rPr lang="en-US" sz="2700" b="0" dirty="0" smtClean="0"/>
              <a:t>Phone: (573)751-3940</a:t>
            </a:r>
            <a:br>
              <a:rPr lang="en-US" sz="2700" b="0" dirty="0" smtClean="0"/>
            </a:br>
            <a:r>
              <a:rPr lang="en-US" sz="2700" b="0" dirty="0" smtClean="0"/>
              <a:t>Toll-free: (800)473-6757</a:t>
            </a:r>
            <a:br>
              <a:rPr lang="en-US" sz="2700" b="0" dirty="0" smtClean="0"/>
            </a:br>
            <a:r>
              <a:rPr lang="en-US" sz="2700" b="0" dirty="0" smtClean="0"/>
              <a:t>Fax: (573)751-6635</a:t>
            </a:r>
            <a:br>
              <a:rPr lang="en-US" sz="2700" b="0" dirty="0" smtClean="0"/>
            </a:br>
            <a:r>
              <a:rPr lang="en-US" sz="2700" b="0" dirty="0" smtClean="0">
                <a:hlinkClick r:id="rId2"/>
              </a:rPr>
              <a:t>www.dhe.mo.gov</a:t>
            </a:r>
            <a:r>
              <a:rPr lang="en-US" sz="2700" b="0" dirty="0" smtClean="0"/>
              <a:t> </a:t>
            </a:r>
            <a:br>
              <a:rPr lang="en-US" sz="2700" b="0" dirty="0" smtClean="0"/>
            </a:br>
            <a:r>
              <a:rPr lang="en-US" sz="2700" b="0" dirty="0" smtClean="0">
                <a:hlinkClick r:id="rId3"/>
              </a:rPr>
              <a:t>info@dhe.mo.gov</a:t>
            </a:r>
            <a:r>
              <a:rPr lang="en-US" sz="2700" b="0" dirty="0" smtClean="0"/>
              <a:t> </a:t>
            </a:r>
            <a:r>
              <a:rPr lang="en-US" sz="2700" dirty="0" smtClean="0"/>
              <a:t/>
            </a:r>
            <a:br>
              <a:rPr lang="en-US" sz="2700" dirty="0" smtClean="0"/>
            </a:b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State Budget Update</a:t>
            </a:r>
          </a:p>
          <a:p>
            <a:r>
              <a:rPr lang="en-US" dirty="0" smtClean="0"/>
              <a:t>Program Update</a:t>
            </a:r>
          </a:p>
          <a:p>
            <a:r>
              <a:rPr lang="en-US" dirty="0" smtClean="0"/>
              <a:t>FAFSA Completion Project</a:t>
            </a:r>
          </a:p>
          <a:p>
            <a:r>
              <a:rPr lang="en-US" dirty="0" smtClean="0"/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FY16 State Budget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HB 3</a:t>
            </a:r>
          </a:p>
          <a:p>
            <a:pPr lvl="1"/>
            <a:r>
              <a:rPr lang="en-US" dirty="0" smtClean="0"/>
              <a:t>$2 million increase for A+</a:t>
            </a:r>
          </a:p>
          <a:p>
            <a:r>
              <a:rPr lang="en-US" dirty="0" smtClean="0"/>
              <a:t>FY 15 Spending Restrictions Released</a:t>
            </a:r>
          </a:p>
          <a:p>
            <a:pPr lvl="1"/>
            <a:r>
              <a:rPr lang="en-US" dirty="0" smtClean="0"/>
              <a:t>$11 million for Access Missouri</a:t>
            </a:r>
          </a:p>
          <a:p>
            <a:pPr lvl="1"/>
            <a:r>
              <a:rPr lang="en-US" dirty="0" smtClean="0"/>
              <a:t>$4 million for Bright Flight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FY16 State Budget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Revenue Picture</a:t>
            </a:r>
          </a:p>
          <a:p>
            <a:pPr lvl="1"/>
            <a:r>
              <a:rPr lang="en-US" dirty="0" smtClean="0"/>
              <a:t>October up less than 1% over last October</a:t>
            </a:r>
          </a:p>
          <a:p>
            <a:pPr lvl="1"/>
            <a:r>
              <a:rPr lang="en-US" dirty="0" smtClean="0"/>
              <a:t>YTD up 3% over FY 2015</a:t>
            </a:r>
          </a:p>
          <a:p>
            <a:pPr lvl="2"/>
            <a:r>
              <a:rPr lang="en-US" dirty="0" smtClean="0"/>
              <a:t>Slightly below FY 16 estimates</a:t>
            </a:r>
          </a:p>
          <a:p>
            <a:pPr lvl="1"/>
            <a:r>
              <a:rPr lang="en-US" dirty="0" smtClean="0"/>
              <a:t>Possible issues </a:t>
            </a:r>
            <a:r>
              <a:rPr lang="en-US" dirty="0" smtClean="0"/>
              <a:t>for FY 2017</a:t>
            </a:r>
            <a:endParaRPr lang="en-US" dirty="0" smtClean="0"/>
          </a:p>
          <a:p>
            <a:pPr lvl="2"/>
            <a:r>
              <a:rPr lang="en-US" dirty="0" smtClean="0"/>
              <a:t>Commitment to 6% increase to institutions</a:t>
            </a:r>
          </a:p>
          <a:p>
            <a:pPr lvl="2"/>
            <a:r>
              <a:rPr lang="en-US" dirty="0" smtClean="0"/>
              <a:t>Ongoing issues with Lottery and tax reductions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819399"/>
            <a:ext cx="8229600" cy="12954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smtClean="0"/>
              <a:t>State Aid Program Overview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Eligibility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general, a student must</a:t>
            </a:r>
          </a:p>
          <a:p>
            <a:pPr lvl="1"/>
            <a:r>
              <a:rPr lang="en-US" dirty="0" smtClean="0"/>
              <a:t>Be as U.S. citizen or permanent resident</a:t>
            </a:r>
          </a:p>
          <a:p>
            <a:pPr lvl="1"/>
            <a:r>
              <a:rPr lang="en-US" dirty="0" smtClean="0"/>
              <a:t>Be a Missouri resident</a:t>
            </a:r>
          </a:p>
          <a:p>
            <a:pPr lvl="1"/>
            <a:r>
              <a:rPr lang="en-US" dirty="0" smtClean="0"/>
              <a:t>Maintain 2.5 CGPA and satisfactory progress</a:t>
            </a:r>
          </a:p>
          <a:p>
            <a:pPr lvl="1"/>
            <a:r>
              <a:rPr lang="en-US" dirty="0" smtClean="0"/>
              <a:t>Be enrolled full-time (except Kids’ Chance, Ross-Barnett, and Wartime Vets)</a:t>
            </a:r>
          </a:p>
          <a:p>
            <a:r>
              <a:rPr lang="en-US" dirty="0" smtClean="0"/>
              <a:t>Available only at participating institutions</a:t>
            </a:r>
          </a:p>
          <a:p>
            <a:r>
              <a:rPr lang="en-US" u="sng" dirty="0" smtClean="0">
                <a:solidFill>
                  <a:srgbClr val="0070C0"/>
                </a:solidFill>
                <a:hlinkClick r:id="rId2"/>
              </a:rPr>
              <a:t>http://www.dhe.mo.gov/ppc/grants</a:t>
            </a:r>
            <a:endParaRPr lang="en-US" u="sng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A+ Eligibility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Attend A+ HS for 3 consecutive years immediately prior to graduation</a:t>
            </a:r>
          </a:p>
          <a:p>
            <a:r>
              <a:rPr lang="en-US" dirty="0" smtClean="0"/>
              <a:t>95% attendance (9-12)</a:t>
            </a:r>
          </a:p>
          <a:p>
            <a:r>
              <a:rPr lang="en-US" dirty="0" smtClean="0"/>
              <a:t>2.5 CGPA</a:t>
            </a:r>
          </a:p>
          <a:p>
            <a:r>
              <a:rPr lang="en-US" dirty="0" smtClean="0"/>
              <a:t>Good citizenship/avoid drugs and alcohol</a:t>
            </a:r>
          </a:p>
          <a:p>
            <a:r>
              <a:rPr lang="en-US" dirty="0" smtClean="0"/>
              <a:t>Sign agreement with HS</a:t>
            </a:r>
          </a:p>
          <a:p>
            <a:r>
              <a:rPr lang="en-US" dirty="0" smtClean="0"/>
              <a:t>50 hours mentoring/tutoring</a:t>
            </a:r>
          </a:p>
          <a:p>
            <a:r>
              <a:rPr lang="en-US" dirty="0" smtClean="0"/>
              <a:t>Score proficient or advanced on Algebra I or higher level math EOC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A+ Scholarship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Completion requirement for all students</a:t>
            </a:r>
          </a:p>
          <a:p>
            <a:pPr lvl="1"/>
            <a:r>
              <a:rPr lang="en-US" dirty="0" smtClean="0"/>
              <a:t>Complete 12 semester hours (or equivalent) in current semester to be eligible for the next semester</a:t>
            </a:r>
          </a:p>
          <a:p>
            <a:r>
              <a:rPr lang="en-US" dirty="0" smtClean="0"/>
              <a:t>GPA requirement for initial students</a:t>
            </a:r>
          </a:p>
          <a:p>
            <a:pPr lvl="1"/>
            <a:r>
              <a:rPr lang="en-US" dirty="0" smtClean="0"/>
              <a:t>2.0 GPA (or equivalent) at end of fall term to be eligible for spring</a:t>
            </a:r>
          </a:p>
          <a:p>
            <a:r>
              <a:rPr lang="en-US" dirty="0" smtClean="0"/>
              <a:t>SB 224 (2015)</a:t>
            </a:r>
          </a:p>
          <a:p>
            <a:pPr lvl="1"/>
            <a:r>
              <a:rPr lang="en-US" dirty="0" smtClean="0"/>
              <a:t>DACA and some other non-citizens now ineligible</a:t>
            </a:r>
          </a:p>
          <a:p>
            <a:pPr lvl="1"/>
            <a:r>
              <a:rPr lang="en-US" dirty="0" smtClean="0"/>
              <a:t>Effective October 16, 2015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utreach and Training ppt template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B90A1D3756E74DAE4FD528533F49CD" ma:contentTypeVersion="0" ma:contentTypeDescription="Create a new document." ma:contentTypeScope="" ma:versionID="4cdca13ec27fb27a900847e6b007bbf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487B4A-1CE6-4B03-9C97-608C393C8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B2E2A22-E9C8-43DD-BEE7-BBAE6F253A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A7F313-DFC0-4B9E-9C56-FED88914912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Outreach and Training ppt template 2015</Template>
  <TotalTime>18</TotalTime>
  <Words>882</Words>
  <Application>Microsoft Office PowerPoint</Application>
  <PresentationFormat>On-screen Show (4:3)</PresentationFormat>
  <Paragraphs>158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Outreach and Training ppt template 2015</vt:lpstr>
      <vt:lpstr>Slide 1</vt:lpstr>
      <vt:lpstr>MDHE Update</vt:lpstr>
      <vt:lpstr>Agenda</vt:lpstr>
      <vt:lpstr>FY16 State Budget</vt:lpstr>
      <vt:lpstr>FY16 State Budget</vt:lpstr>
      <vt:lpstr>Slide 6</vt:lpstr>
      <vt:lpstr>Eligibility Overview</vt:lpstr>
      <vt:lpstr>A+ Eligibility</vt:lpstr>
      <vt:lpstr>A+ Scholarship Changes</vt:lpstr>
      <vt:lpstr>A+ Scholarship</vt:lpstr>
      <vt:lpstr>Access Missouri Eligibility</vt:lpstr>
      <vt:lpstr>Access Missouri</vt:lpstr>
      <vt:lpstr>Access Missouri</vt:lpstr>
      <vt:lpstr>Bright Flight Eligibility</vt:lpstr>
      <vt:lpstr>Bright Flight</vt:lpstr>
      <vt:lpstr>Marguerite Ross Barnett Eligibility</vt:lpstr>
      <vt:lpstr>Marguerite Ross Barnett</vt:lpstr>
      <vt:lpstr>Marguerite Ross Barnett</vt:lpstr>
      <vt:lpstr>Other Aid Programs</vt:lpstr>
      <vt:lpstr>Slide 20</vt:lpstr>
      <vt:lpstr>FAFSA Completion Project</vt:lpstr>
      <vt:lpstr>FAFSA Completion Project</vt:lpstr>
      <vt:lpstr>FAFSA Completion Project</vt:lpstr>
      <vt:lpstr>Slide 24</vt:lpstr>
      <vt:lpstr>Contact Information 205 Jefferson Street P.O. Box 1469 Jefferson City, MO 65102-1469 Phone: (573)751-3940 Toll-free: (800)473-6757 Fax: (573)751-6635 www.dhe.mo.gov  info@dhe.mo.gov  </vt:lpstr>
    </vt:vector>
  </TitlesOfParts>
  <Company>State of Missouri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lwade</dc:creator>
  <cp:lastModifiedBy>lwade</cp:lastModifiedBy>
  <cp:revision>3</cp:revision>
  <dcterms:created xsi:type="dcterms:W3CDTF">2015-12-03T21:54:21Z</dcterms:created>
  <dcterms:modified xsi:type="dcterms:W3CDTF">2015-12-04T04:14:47Z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0x0101003FB90A1D3756E74DAE4FD528533F49CD</vt:lpwstr>
  </property>
</Properties>
</file>