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65" r:id="rId4"/>
    <p:sldId id="281" r:id="rId5"/>
    <p:sldId id="266" r:id="rId6"/>
    <p:sldId id="267" r:id="rId7"/>
    <p:sldId id="283" r:id="rId8"/>
    <p:sldId id="284" r:id="rId9"/>
    <p:sldId id="285" r:id="rId10"/>
    <p:sldId id="286" r:id="rId11"/>
    <p:sldId id="287" r:id="rId12"/>
    <p:sldId id="272" r:id="rId13"/>
    <p:sldId id="273" r:id="rId14"/>
    <p:sldId id="275" r:id="rId15"/>
    <p:sldId id="276" r:id="rId16"/>
    <p:sldId id="277" r:id="rId17"/>
    <p:sldId id="280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E8CF-BB5F-4243-80FE-81A10589D1D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6EC0-B7E0-498B-A9D8-9EFF21D2EE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25" y="990600"/>
            <a:ext cx="9143999" cy="1981200"/>
          </a:xfrm>
          <a:solidFill>
            <a:schemeClr val="accent5">
              <a:alpha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6000" b="1" dirty="0" smtClean="0"/>
              <a:t>They’re Ready.</a:t>
            </a:r>
            <a:br>
              <a:rPr lang="en-US" sz="6000" b="1" dirty="0" smtClean="0"/>
            </a:br>
            <a:r>
              <a:rPr lang="en-US" sz="6000" b="1" dirty="0" smtClean="0"/>
              <a:t>Why Wait?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9144000" cy="14016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tx1"/>
                </a:solidFill>
              </a:rPr>
              <a:t> OTC High School Programs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/>
              <a:t>Kim </a:t>
            </a:r>
            <a:r>
              <a:rPr lang="en-US" dirty="0" smtClean="0"/>
              <a:t>Greene</a:t>
            </a:r>
          </a:p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*</a:t>
            </a:r>
            <a:r>
              <a:rPr lang="en-US" dirty="0" smtClean="0"/>
              <a:t> Coordinator of Dual Credit and High School Admissions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85" y="6324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</a:rPr>
              <a:t>Ozarks Technical Community College</a:t>
            </a:r>
          </a:p>
          <a:p>
            <a:r>
              <a:rPr lang="en-US" sz="1000" smtClean="0">
                <a:solidFill>
                  <a:srgbClr val="0070C0"/>
                </a:solidFill>
              </a:rPr>
              <a:t>16</a:t>
            </a:r>
            <a:r>
              <a:rPr lang="en-US" sz="1000" baseline="30000" smtClean="0">
                <a:solidFill>
                  <a:srgbClr val="0070C0"/>
                </a:solidFill>
              </a:rPr>
              <a:t>th</a:t>
            </a:r>
            <a:r>
              <a:rPr lang="en-US" sz="1000" smtClean="0">
                <a:solidFill>
                  <a:srgbClr val="0070C0"/>
                </a:solidFill>
              </a:rPr>
              <a:t> </a:t>
            </a:r>
            <a:r>
              <a:rPr lang="en-US" sz="1000" dirty="0" smtClean="0">
                <a:solidFill>
                  <a:srgbClr val="0070C0"/>
                </a:solidFill>
              </a:rPr>
              <a:t>Annual Counselors’ Financial Aid Workshop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"/>
    </mc:Choice>
    <mc:Fallback xmlns="">
      <p:transition spd="slow" advTm="14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25113" cy="924475"/>
          </a:xfrm>
        </p:spPr>
        <p:txBody>
          <a:bodyPr/>
          <a:lstStyle/>
          <a:p>
            <a:r>
              <a:rPr lang="en-US" b="1" dirty="0" smtClean="0"/>
              <a:t>Getting Started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829755" cy="418239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8800" b="1" i="1" dirty="0" smtClean="0"/>
              <a:t>Application Materials</a:t>
            </a:r>
          </a:p>
          <a:p>
            <a:pPr marL="0" indent="0" fontAlgn="base">
              <a:buNone/>
            </a:pP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7200" dirty="0" smtClean="0">
                <a:latin typeface="Calibri" panose="020F0502020204030204" pitchFamily="34" charset="0"/>
              </a:rPr>
              <a:t>Application</a:t>
            </a:r>
            <a:endParaRPr lang="en-US" sz="7200" dirty="0">
              <a:latin typeface="Calibri" panose="020F0502020204030204" pitchFamily="34" charset="0"/>
            </a:endParaRPr>
          </a:p>
          <a:p>
            <a:pPr marL="231775" indent="-231775" fontAlgn="base">
              <a:buNone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7200" dirty="0" smtClean="0">
                <a:latin typeface="Calibri" panose="020F0502020204030204" pitchFamily="34" charset="0"/>
              </a:rPr>
              <a:t>Transcripts </a:t>
            </a:r>
            <a:r>
              <a:rPr lang="en-US" sz="7200" dirty="0">
                <a:latin typeface="Calibri" panose="020F0502020204030204" pitchFamily="34" charset="0"/>
              </a:rPr>
              <a:t>(unofficial are accepted for review, official are needed once </a:t>
            </a:r>
            <a:r>
              <a:rPr lang="en-US" sz="7200" dirty="0" smtClean="0">
                <a:latin typeface="Calibri" panose="020F0502020204030204" pitchFamily="34" charset="0"/>
              </a:rPr>
              <a:t>   approved)</a:t>
            </a:r>
          </a:p>
          <a:p>
            <a:pPr marL="0" indent="0" fontAlgn="base">
              <a:buNone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7200" dirty="0" smtClean="0">
                <a:latin typeface="Calibri" panose="020F0502020204030204" pitchFamily="34" charset="0"/>
              </a:rPr>
              <a:t>Sample syllabus</a:t>
            </a:r>
          </a:p>
          <a:p>
            <a:pPr marL="0" indent="0" fontAlgn="base">
              <a:buNone/>
            </a:pPr>
            <a:endParaRPr lang="en-US" sz="7200" i="1" dirty="0" smtClean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7200" i="1" dirty="0" smtClean="0">
                <a:latin typeface="Calibri" panose="020F0502020204030204" pitchFamily="34" charset="0"/>
              </a:rPr>
              <a:t>If instructor does not have 18 graduate hours or graduate degree:</a:t>
            </a:r>
            <a:endParaRPr lang="en-US" sz="7200" i="1" dirty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7200" dirty="0" smtClean="0">
                <a:latin typeface="Calibri" panose="020F0502020204030204" pitchFamily="34" charset="0"/>
              </a:rPr>
              <a:t>Current </a:t>
            </a:r>
            <a:r>
              <a:rPr lang="en-US" sz="7200" dirty="0">
                <a:latin typeface="Calibri" panose="020F0502020204030204" pitchFamily="34" charset="0"/>
              </a:rPr>
              <a:t>Resume or </a:t>
            </a:r>
            <a:r>
              <a:rPr lang="en-US" sz="7200" dirty="0" smtClean="0">
                <a:latin typeface="Calibri" panose="020F0502020204030204" pitchFamily="34" charset="0"/>
              </a:rPr>
              <a:t>CV</a:t>
            </a:r>
            <a:endParaRPr lang="en-US" sz="7200" dirty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7200" dirty="0" smtClean="0">
                <a:latin typeface="Calibri" panose="020F0502020204030204" pitchFamily="34" charset="0"/>
              </a:rPr>
              <a:t>Letter </a:t>
            </a:r>
            <a:r>
              <a:rPr lang="en-US" sz="7200" dirty="0">
                <a:latin typeface="Calibri" panose="020F0502020204030204" pitchFamily="34" charset="0"/>
              </a:rPr>
              <a:t>of </a:t>
            </a:r>
            <a:r>
              <a:rPr lang="en-US" sz="7200" dirty="0" smtClean="0">
                <a:latin typeface="Calibri" panose="020F0502020204030204" pitchFamily="34" charset="0"/>
              </a:rPr>
              <a:t>Recommendation</a:t>
            </a:r>
            <a:endParaRPr lang="en-US" sz="7200" dirty="0">
              <a:latin typeface="Calibri" panose="020F0502020204030204" pitchFamily="34" charset="0"/>
            </a:endParaRPr>
          </a:p>
          <a:p>
            <a:pPr marL="231775" indent="-231775" fontAlgn="base">
              <a:buNone/>
            </a:pPr>
            <a:r>
              <a:rPr lang="en-US" sz="7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7200" dirty="0" smtClean="0">
                <a:latin typeface="Calibri" panose="020F0502020204030204" pitchFamily="34" charset="0"/>
              </a:rPr>
              <a:t>Written </a:t>
            </a:r>
            <a:r>
              <a:rPr lang="en-US" sz="7200" dirty="0">
                <a:latin typeface="Calibri" panose="020F0502020204030204" pitchFamily="34" charset="0"/>
              </a:rPr>
              <a:t>narrative </a:t>
            </a:r>
            <a:r>
              <a:rPr lang="en-US" sz="7200" dirty="0" smtClean="0">
                <a:latin typeface="Calibri" panose="020F0502020204030204" pitchFamily="34" charset="0"/>
              </a:rPr>
              <a:t>outlining </a:t>
            </a:r>
            <a:r>
              <a:rPr lang="en-US" sz="7200" dirty="0">
                <a:latin typeface="Calibri" panose="020F0502020204030204" pitchFamily="34" charset="0"/>
              </a:rPr>
              <a:t>upper-level </a:t>
            </a:r>
            <a:r>
              <a:rPr lang="en-US" sz="7200" dirty="0" smtClean="0">
                <a:latin typeface="Calibri" panose="020F0502020204030204" pitchFamily="34" charset="0"/>
              </a:rPr>
              <a:t>teaching </a:t>
            </a:r>
            <a:r>
              <a:rPr lang="en-US" sz="7200" dirty="0">
                <a:latin typeface="Calibri" panose="020F0502020204030204" pitchFamily="34" charset="0"/>
              </a:rPr>
              <a:t>experience and course of interest</a:t>
            </a: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212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125113" cy="924475"/>
          </a:xfrm>
        </p:spPr>
        <p:txBody>
          <a:bodyPr/>
          <a:lstStyle/>
          <a:p>
            <a:r>
              <a:rPr lang="en-US" b="1" dirty="0" smtClean="0"/>
              <a:t>OTC Online Dual Credit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752600"/>
            <a:ext cx="9144000" cy="449580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$35 per credit </a:t>
            </a:r>
            <a:r>
              <a:rPr lang="en-US" sz="2400" b="1" i="1" dirty="0" smtClean="0"/>
              <a:t>hour plus $65 online fee</a:t>
            </a:r>
            <a:br>
              <a:rPr lang="en-US" sz="2400" b="1" i="1" dirty="0" smtClean="0"/>
            </a:br>
            <a:r>
              <a:rPr lang="en-US" sz="2400" b="1" i="1" dirty="0" smtClean="0"/>
              <a:t>	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 smtClean="0"/>
              <a:t> </a:t>
            </a:r>
            <a:r>
              <a:rPr lang="en-US" sz="1800" dirty="0"/>
              <a:t>Three credit hour course = </a:t>
            </a:r>
            <a:r>
              <a:rPr lang="en-US" sz="1800" dirty="0" smtClean="0"/>
              <a:t>$170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*</a:t>
            </a:r>
            <a:r>
              <a:rPr lang="en-US" sz="2400" dirty="0" smtClean="0">
                <a:latin typeface="Calibri" panose="020F0502020204030204" pitchFamily="34" charset="0"/>
              </a:rPr>
              <a:t>Courses administered through Blackboard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*</a:t>
            </a:r>
            <a:r>
              <a:rPr lang="en-US" sz="2400" dirty="0" smtClean="0">
                <a:latin typeface="Calibri" panose="020F0502020204030204" pitchFamily="34" charset="0"/>
              </a:rPr>
              <a:t>Integrated with other college students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*</a:t>
            </a:r>
            <a:r>
              <a:rPr lang="en-US" sz="2400" dirty="0" smtClean="0">
                <a:latin typeface="Calibri" panose="020F0502020204030204" pitchFamily="34" charset="0"/>
              </a:rPr>
              <a:t>Adhere to OTC Academic Calendar and deadlines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Early Start</a:t>
            </a:r>
            <a:endParaRPr lang="en-US" b="1" dirty="0"/>
          </a:p>
        </p:txBody>
      </p:sp>
      <p:pic>
        <p:nvPicPr>
          <p:cNvPr id="250883" name="Picture 3" descr="R:\Public Information\Photos - NEW\Popular Image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199" cy="43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/>
              <a:t>Early Start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3581400"/>
          </a:xfrm>
          <a:solidFill>
            <a:schemeClr val="accent5">
              <a:alpha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b="1" dirty="0" smtClean="0"/>
              <a:t>Early Start </a:t>
            </a:r>
            <a:r>
              <a:rPr lang="en-US" sz="2400" dirty="0" smtClean="0"/>
              <a:t>is designed for high school students taking courses outside of their normal high school load.</a:t>
            </a:r>
          </a:p>
          <a:p>
            <a:endParaRPr lang="en-US" sz="2400" dirty="0"/>
          </a:p>
          <a:p>
            <a:r>
              <a:rPr lang="en-US" sz="2400" dirty="0" smtClean="0"/>
              <a:t>Regular college tuition</a:t>
            </a:r>
          </a:p>
          <a:p>
            <a:endParaRPr lang="en-US" sz="2400" dirty="0"/>
          </a:p>
          <a:p>
            <a:r>
              <a:rPr lang="en-US" sz="2400" dirty="0" smtClean="0"/>
              <a:t>Eligible for up to two courses per semester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3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i="1" dirty="0" err="1" smtClean="0"/>
              <a:t>Fast</a:t>
            </a:r>
            <a:r>
              <a:rPr lang="en-US" b="1" dirty="0" err="1" smtClean="0"/>
              <a:t>Track</a:t>
            </a:r>
            <a:endParaRPr lang="en-US" b="1" i="1" dirty="0"/>
          </a:p>
        </p:txBody>
      </p:sp>
      <p:pic>
        <p:nvPicPr>
          <p:cNvPr id="249860" name="Picture 4" descr="R:\Public Information\Photos - NEW\Popular Images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293"/>
            <a:ext cx="9144000" cy="42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913699"/>
            <a:ext cx="9144000" cy="944301"/>
          </a:xfrm>
          <a:prstGeom prst="rect">
            <a:avLst/>
          </a:prstGeom>
          <a:solidFill>
            <a:schemeClr val="accent5"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OTC’s Newest High School 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26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2133600"/>
            <a:ext cx="9144000" cy="3200400"/>
          </a:xfrm>
          <a:prstGeom prst="rect">
            <a:avLst/>
          </a:prstGeom>
          <a:solidFill>
            <a:schemeClr val="accent5">
              <a:alpha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/>
              <a:t>Fast</a:t>
            </a:r>
            <a:r>
              <a:rPr lang="en-US" b="1" dirty="0" err="1" smtClean="0"/>
              <a:t>Track</a:t>
            </a:r>
            <a:r>
              <a:rPr lang="en-US" dirty="0" smtClean="0"/>
              <a:t> students are able </a:t>
            </a:r>
            <a:br>
              <a:rPr lang="en-US" dirty="0" smtClean="0"/>
            </a:br>
            <a:r>
              <a:rPr lang="en-US" dirty="0" smtClean="0"/>
              <a:t>to take courses at any OTC campus </a:t>
            </a:r>
            <a:br>
              <a:rPr lang="en-US" dirty="0" smtClean="0"/>
            </a:br>
            <a:r>
              <a:rPr lang="en-US" dirty="0" smtClean="0"/>
              <a:t>or education center during their high school hours and the high school is responsible for the tuition.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i="1" dirty="0" err="1" smtClean="0"/>
              <a:t>Fast</a:t>
            </a:r>
            <a:r>
              <a:rPr lang="en-US" b="1" dirty="0" err="1" smtClean="0"/>
              <a:t>Track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557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u="sng" dirty="0" smtClean="0"/>
              <a:t>Wait a minute…$$$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068763"/>
          </a:xfrm>
          <a:solidFill>
            <a:schemeClr val="accent5">
              <a:alpha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dirty="0" smtClean="0"/>
              <a:t>Why would the high school pay for the courses?</a:t>
            </a:r>
          </a:p>
          <a:p>
            <a:pPr lvl="1"/>
            <a:r>
              <a:rPr lang="en-US" sz="2200" dirty="0" smtClean="0"/>
              <a:t>You do not </a:t>
            </a:r>
            <a:r>
              <a:rPr lang="en-US" sz="2200" dirty="0"/>
              <a:t>have instructors to teach dual credit courses</a:t>
            </a:r>
          </a:p>
          <a:p>
            <a:pPr lvl="1"/>
            <a:r>
              <a:rPr lang="en-US" sz="2200" dirty="0" smtClean="0"/>
              <a:t>You don’t have </a:t>
            </a:r>
            <a:r>
              <a:rPr lang="en-US" sz="2200" dirty="0"/>
              <a:t>space for dual credit courses</a:t>
            </a:r>
          </a:p>
          <a:p>
            <a:pPr lvl="1"/>
            <a:r>
              <a:rPr lang="en-US" sz="2200" dirty="0" smtClean="0"/>
              <a:t>You do not </a:t>
            </a:r>
            <a:r>
              <a:rPr lang="en-US" sz="2200" dirty="0"/>
              <a:t>want to </a:t>
            </a:r>
            <a:r>
              <a:rPr lang="en-US" sz="2200" dirty="0" smtClean="0"/>
              <a:t>and/or </a:t>
            </a:r>
            <a:r>
              <a:rPr lang="en-US" sz="2200" dirty="0"/>
              <a:t>have the technology to participate in online courses</a:t>
            </a:r>
          </a:p>
          <a:p>
            <a:pPr lvl="1"/>
            <a:r>
              <a:rPr lang="en-US" sz="2400" b="1" dirty="0"/>
              <a:t>It’s a great opportunity for high school students to get a real taste of college life!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For More Information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2286000"/>
          </a:xfrm>
          <a:solidFill>
            <a:schemeClr val="accent5">
              <a:alpha val="4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 smtClean="0"/>
              <a:t>Kim Greene</a:t>
            </a:r>
          </a:p>
          <a:p>
            <a:pPr lvl="1"/>
            <a:r>
              <a:rPr lang="en-US" sz="2000" dirty="0" smtClean="0"/>
              <a:t>Coordinator of Dual Credit and High School Admissions</a:t>
            </a:r>
          </a:p>
          <a:p>
            <a:pPr lvl="1"/>
            <a:r>
              <a:rPr lang="en-US" dirty="0" smtClean="0"/>
              <a:t>417-447-8198</a:t>
            </a:r>
          </a:p>
          <a:p>
            <a:pPr lvl="1"/>
            <a:r>
              <a:rPr lang="en-US" dirty="0" smtClean="0"/>
              <a:t>greenek@otc.edu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37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Options, Options, Options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2057400"/>
          </a:xfrm>
          <a:solidFill>
            <a:schemeClr val="accent5">
              <a:alpha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3200" dirty="0" smtClean="0"/>
              <a:t>Career Center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3200" dirty="0" smtClean="0"/>
              <a:t>Middle College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3200" dirty="0" smtClean="0"/>
              <a:t>Dual Credit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3200" i="1" dirty="0" smtClean="0"/>
              <a:t>Fast</a:t>
            </a:r>
            <a:r>
              <a:rPr lang="en-US" sz="3200" dirty="0" smtClean="0"/>
              <a:t>Track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3200" dirty="0" smtClean="0"/>
              <a:t>Early Start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5"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to provide your students with multiple opportunities to fit their life, their schedule, and their future.</a:t>
            </a:r>
            <a:endParaRPr lang="en-US" sz="28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1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Dual Credit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:\Public Information\Photos - NEW\Popular Images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4999"/>
            <a:ext cx="6324600" cy="3782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"/>
    </mc:Choice>
    <mc:Fallback xmlns="">
      <p:transition spd="slow" advTm="9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720680">
            <a:off x="1143000" y="11430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$35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 rot="20720680">
            <a:off x="4537427" y="4754116"/>
            <a:ext cx="3048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$35</a:t>
            </a:r>
            <a:endParaRPr lang="en-US" sz="9600" b="1" dirty="0"/>
          </a:p>
        </p:txBody>
      </p:sp>
      <p:sp>
        <p:nvSpPr>
          <p:cNvPr id="6" name="TextBox 5"/>
          <p:cNvSpPr txBox="1"/>
          <p:nvPr/>
        </p:nvSpPr>
        <p:spPr>
          <a:xfrm rot="628699">
            <a:off x="4308312" y="1216129"/>
            <a:ext cx="3048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$35</a:t>
            </a:r>
            <a:endParaRPr lang="en-US" sz="9600" b="1" dirty="0"/>
          </a:p>
        </p:txBody>
      </p:sp>
      <p:sp>
        <p:nvSpPr>
          <p:cNvPr id="7" name="TextBox 6"/>
          <p:cNvSpPr txBox="1"/>
          <p:nvPr/>
        </p:nvSpPr>
        <p:spPr>
          <a:xfrm rot="1426609">
            <a:off x="4499353" y="3803271"/>
            <a:ext cx="3048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tx2">
                    <a:lumMod val="25000"/>
                  </a:schemeClr>
                </a:solidFill>
              </a:rPr>
              <a:t>$35</a:t>
            </a:r>
            <a:endParaRPr lang="en-US" sz="9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2890">
            <a:off x="548500" y="5035733"/>
            <a:ext cx="304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</a:rPr>
              <a:t>$35</a:t>
            </a:r>
            <a:endParaRPr lang="en-US" sz="3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088220">
            <a:off x="1719647" y="1165901"/>
            <a:ext cx="4128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chemeClr val="tx2">
                    <a:lumMod val="25000"/>
                  </a:schemeClr>
                </a:solidFill>
              </a:rPr>
              <a:t>$35</a:t>
            </a:r>
            <a:endParaRPr lang="en-US" sz="1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222319">
            <a:off x="1951490" y="3583063"/>
            <a:ext cx="3048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$35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 rot="1457896">
            <a:off x="1137451" y="3898592"/>
            <a:ext cx="4128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chemeClr val="tx2">
                    <a:lumMod val="25000"/>
                  </a:schemeClr>
                </a:solidFill>
              </a:rPr>
              <a:t>$35</a:t>
            </a:r>
            <a:endParaRPr lang="en-US" sz="1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" y="1804719"/>
            <a:ext cx="9143999" cy="3477875"/>
          </a:xfrm>
          <a:prstGeom prst="rect">
            <a:avLst/>
          </a:prstGeom>
          <a:solidFill>
            <a:srgbClr val="386489">
              <a:alpha val="85882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$35</a:t>
            </a:r>
          </a:p>
          <a:p>
            <a:pPr algn="ctr"/>
            <a:r>
              <a:rPr lang="en-US" sz="2000" b="1" dirty="0" smtClean="0"/>
              <a:t>Per credit hour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492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"/>
    </mc:Choice>
    <mc:Fallback xmlns="">
      <p:transition spd="slow" advTm="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pc="150" dirty="0" smtClean="0"/>
              <a:t>OTC Dual Credit</a:t>
            </a:r>
            <a:endParaRPr lang="en-US" sz="4800" b="1" spc="15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905001"/>
            <a:ext cx="9144000" cy="335280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	Seated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Taught at the high school by a high school 			instructor </a:t>
            </a:r>
          </a:p>
          <a:p>
            <a:pPr marL="0" indent="0">
              <a:buNone/>
            </a:pPr>
            <a:r>
              <a:rPr lang="en-US" sz="2800" b="1" dirty="0" smtClean="0"/>
              <a:t>	Online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Taught through Blackboard by an OTC instructor 	during a high school block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>
                <a:solidFill>
                  <a:srgbClr val="F8F8F8"/>
                </a:solidFill>
              </a:rPr>
              <a:t>One class - TWICE the credit</a:t>
            </a:r>
            <a:endParaRPr lang="en-US" sz="4000" b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3048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OTC Seated Dual Credit Tuition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752600"/>
            <a:ext cx="9144000" cy="449580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$35 per credit </a:t>
            </a:r>
            <a:r>
              <a:rPr lang="en-US" sz="2400" b="1" i="1" dirty="0" smtClean="0"/>
              <a:t>hour</a:t>
            </a:r>
            <a:br>
              <a:rPr lang="en-US" sz="2400" b="1" i="1" dirty="0" smtClean="0"/>
            </a:br>
            <a:r>
              <a:rPr lang="en-US" sz="2400" b="1" i="1" dirty="0" smtClean="0"/>
              <a:t>	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 smtClean="0"/>
              <a:t> </a:t>
            </a:r>
            <a:r>
              <a:rPr lang="en-US" sz="1800" dirty="0"/>
              <a:t>Three credit hour course = $105</a:t>
            </a:r>
          </a:p>
          <a:p>
            <a:pPr marL="0" indent="0">
              <a:spcBef>
                <a:spcPts val="0"/>
              </a:spcBef>
              <a:buNone/>
            </a:pPr>
            <a:endParaRPr lang="en-US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/>
              <a:t>OTC remunerates </a:t>
            </a:r>
            <a:r>
              <a:rPr lang="en-US" sz="2000" b="1" i="1" dirty="0">
                <a:solidFill>
                  <a:srgbClr val="FFC000"/>
                </a:solidFill>
              </a:rPr>
              <a:t>$25 per credit hour </a:t>
            </a:r>
            <a:r>
              <a:rPr lang="en-US" sz="2000" b="1" i="1" dirty="0"/>
              <a:t>back to the high school at the end of semester</a:t>
            </a:r>
          </a:p>
          <a:p>
            <a:pPr marL="457200" lvl="1" indent="0">
              <a:buNone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/>
              <a:t>Remuneration can cover: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Instructor stipend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Book purchases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Administrative or department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658" y="2038224"/>
            <a:ext cx="9143999" cy="2912706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6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20000" cy="924475"/>
          </a:xfrm>
        </p:spPr>
        <p:txBody>
          <a:bodyPr/>
          <a:lstStyle/>
          <a:p>
            <a:r>
              <a:rPr lang="en-US" b="1" dirty="0" smtClean="0"/>
              <a:t>OTC Dual Credit Tuition Savings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5685" y="1113749"/>
            <a:ext cx="844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*for </a:t>
            </a:r>
            <a:r>
              <a:rPr lang="en-US" i="1" dirty="0"/>
              <a:t>a 3 credit hour, Tier 1 course (in-district)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0" y="2286000"/>
            <a:ext cx="3886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</a:rPr>
              <a:t>Regular Student Tuition &amp; Fees</a:t>
            </a:r>
          </a:p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</a:rPr>
              <a:t>Regular Tuition ($95 x 3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</a:rPr>
              <a:t>	$285</a:t>
            </a:r>
          </a:p>
          <a:p>
            <a:r>
              <a:rPr lang="en-US" dirty="0">
                <a:latin typeface="Calibri" panose="020F0502020204030204" pitchFamily="34" charset="0"/>
              </a:rPr>
              <a:t>Student Fee: 		$45</a:t>
            </a:r>
          </a:p>
          <a:p>
            <a:r>
              <a:rPr lang="en-US" dirty="0">
                <a:latin typeface="Calibri" panose="020F0502020204030204" pitchFamily="34" charset="0"/>
              </a:rPr>
              <a:t>Technology Fee:		$18</a:t>
            </a:r>
          </a:p>
          <a:p>
            <a:r>
              <a:rPr lang="en-US" dirty="0">
                <a:latin typeface="Calibri" panose="020F0502020204030204" pitchFamily="34" charset="0"/>
              </a:rPr>
              <a:t>Facilities &amp; infrastructure:	</a:t>
            </a:r>
            <a:r>
              <a:rPr lang="en-US" dirty="0" smtClean="0">
                <a:latin typeface="Calibri" panose="020F0502020204030204" pitchFamily="34" charset="0"/>
              </a:rPr>
              <a:t>$</a:t>
            </a:r>
            <a:r>
              <a:rPr lang="en-US" dirty="0">
                <a:latin typeface="Calibri" panose="020F0502020204030204" pitchFamily="34" charset="0"/>
              </a:rPr>
              <a:t>45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Total:			</a:t>
            </a:r>
            <a:r>
              <a:rPr lang="en-US" b="1" dirty="0">
                <a:latin typeface="Calibri" panose="020F0502020204030204" pitchFamily="34" charset="0"/>
              </a:rPr>
              <a:t>$393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2420" y="2286000"/>
            <a:ext cx="441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anose="020F0502020204030204" pitchFamily="34" charset="0"/>
              </a:rPr>
              <a:t>Dual Credit Student Tuition </a:t>
            </a:r>
            <a:r>
              <a:rPr lang="en-US" sz="2200" b="1" dirty="0">
                <a:latin typeface="Calibri" panose="020F0502020204030204" pitchFamily="34" charset="0"/>
              </a:rPr>
              <a:t>&amp; Fees</a:t>
            </a:r>
          </a:p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</a:rPr>
              <a:t>Regular Tuition </a:t>
            </a:r>
            <a:r>
              <a:rPr lang="en-US" dirty="0" smtClean="0">
                <a:latin typeface="Calibri" panose="020F0502020204030204" pitchFamily="34" charset="0"/>
              </a:rPr>
              <a:t>($35 </a:t>
            </a:r>
            <a:r>
              <a:rPr lang="en-US" dirty="0">
                <a:latin typeface="Calibri" panose="020F0502020204030204" pitchFamily="34" charset="0"/>
              </a:rPr>
              <a:t>x 3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</a:rPr>
              <a:t>$105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Student Fee: 		</a:t>
            </a:r>
            <a:r>
              <a:rPr lang="en-US" dirty="0" smtClean="0">
                <a:latin typeface="Calibri" panose="020F0502020204030204" pitchFamily="34" charset="0"/>
              </a:rPr>
              <a:t>$0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Technology Fee:		</a:t>
            </a:r>
            <a:r>
              <a:rPr lang="en-US" dirty="0" smtClean="0">
                <a:latin typeface="Calibri" panose="020F0502020204030204" pitchFamily="34" charset="0"/>
              </a:rPr>
              <a:t>$0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Facilities &amp; infrastructure:	</a:t>
            </a:r>
            <a:r>
              <a:rPr lang="en-US" dirty="0" smtClean="0">
                <a:latin typeface="Calibri" panose="020F0502020204030204" pitchFamily="34" charset="0"/>
              </a:rPr>
              <a:t>$0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Total:			</a:t>
            </a:r>
            <a:r>
              <a:rPr lang="en-US" b="1" dirty="0" smtClean="0">
                <a:latin typeface="Calibri" panose="020F0502020204030204" pitchFamily="34" charset="0"/>
              </a:rPr>
              <a:t>$105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220" y="5334000"/>
            <a:ext cx="9143999" cy="738187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dirty="0" smtClean="0"/>
              <a:t>Total savings per course: 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$288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24" y="533400"/>
            <a:ext cx="7123080" cy="924475"/>
          </a:xfrm>
        </p:spPr>
        <p:txBody>
          <a:bodyPr/>
          <a:lstStyle/>
          <a:p>
            <a:r>
              <a:rPr lang="en-US" b="1" dirty="0" smtClean="0"/>
              <a:t>Instructor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024" y="1524001"/>
            <a:ext cx="4590107" cy="358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latin typeface="Calibri" panose="020F0502020204030204" pitchFamily="34" charset="0"/>
              </a:rPr>
              <a:t>Academic qualifications vary by discipline</a:t>
            </a:r>
            <a:br>
              <a:rPr lang="en-US" sz="2000" i="1" dirty="0" smtClean="0">
                <a:latin typeface="Calibri" panose="020F0502020204030204" pitchFamily="34" charset="0"/>
              </a:rPr>
            </a:b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Master’s degree in academic area or 18+ graduate hours in content</a:t>
            </a:r>
          </a:p>
          <a:p>
            <a:pPr marL="0" indent="0" algn="ctr">
              <a:buNone/>
            </a:pPr>
            <a:r>
              <a:rPr lang="en-US" i="1" dirty="0" smtClean="0">
                <a:latin typeface="Calibri" panose="020F0502020204030204" pitchFamily="34" charset="0"/>
              </a:rPr>
              <a:t>-OR-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Master’s degree and previous experience teaching dual credit or college preparatory courses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1"/>
            <a:ext cx="3968032" cy="2979742"/>
          </a:xfrm>
        </p:spPr>
      </p:pic>
    </p:spTree>
    <p:extLst>
      <p:ext uri="{BB962C8B-B14F-4D97-AF65-F5344CB8AC3E}">
        <p14:creationId xmlns:p14="http://schemas.microsoft.com/office/powerpoint/2010/main" val="5687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6319"/>
            <a:ext cx="4992986" cy="4077983"/>
          </a:xfrm>
        </p:spPr>
        <p:txBody>
          <a:bodyPr>
            <a:normAutofit fontScale="92500" lnSpcReduction="20000"/>
          </a:bodyPr>
          <a:lstStyle/>
          <a:p>
            <a:pPr marL="404813" indent="-404813"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3200" dirty="0" smtClean="0">
                <a:latin typeface="Calibri" panose="020F0502020204030204" pitchFamily="34" charset="0"/>
              </a:rPr>
              <a:t>Course meets common course objectives</a:t>
            </a:r>
          </a:p>
          <a:p>
            <a:pPr marL="0" indent="0"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3200" dirty="0" smtClean="0">
                <a:latin typeface="Calibri" panose="020F0502020204030204" pitchFamily="34" charset="0"/>
              </a:rPr>
              <a:t>Standard assessment</a:t>
            </a:r>
          </a:p>
          <a:p>
            <a:pPr marL="0" indent="0"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pPr marL="404813" indent="-404813">
              <a:buNone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3200" dirty="0" smtClean="0">
                <a:latin typeface="Calibri" panose="020F0502020204030204" pitchFamily="34" charset="0"/>
              </a:rPr>
              <a:t>Common book (provisional approval available if book meets course objectives)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11850"/>
            <a:ext cx="8526855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OTC Dual Credit Course Requirements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76" y="1516320"/>
            <a:ext cx="3146079" cy="36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3030</TotalTime>
  <Words>389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Trebuchet MS</vt:lpstr>
      <vt:lpstr>Verdana</vt:lpstr>
      <vt:lpstr>Wingdings 2</vt:lpstr>
      <vt:lpstr>Winter</vt:lpstr>
      <vt:lpstr>They’re Ready. Why Wait?</vt:lpstr>
      <vt:lpstr>Options, Options, Options</vt:lpstr>
      <vt:lpstr>Dual Credit</vt:lpstr>
      <vt:lpstr>PowerPoint Presentation</vt:lpstr>
      <vt:lpstr>PowerPoint Presentation</vt:lpstr>
      <vt:lpstr>PowerPoint Presentation</vt:lpstr>
      <vt:lpstr>OTC Dual Credit Tuition Savings</vt:lpstr>
      <vt:lpstr>Instructor Requirements</vt:lpstr>
      <vt:lpstr>OTC Dual Credit Course Requirements</vt:lpstr>
      <vt:lpstr>Getting Started</vt:lpstr>
      <vt:lpstr>OTC Online Dual Credit</vt:lpstr>
      <vt:lpstr>Early Start</vt:lpstr>
      <vt:lpstr>Early Start</vt:lpstr>
      <vt:lpstr>FastTrack</vt:lpstr>
      <vt:lpstr>FastTrack</vt:lpstr>
      <vt:lpstr>Wait a minute…$$$</vt:lpstr>
      <vt:lpstr>For More Information</vt:lpstr>
      <vt:lpstr>PowerPoint Presentation</vt:lpstr>
    </vt:vector>
  </TitlesOfParts>
  <Company>Ozarks Technical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JEFFERY A.</dc:creator>
  <cp:lastModifiedBy>THOMAS, HOLLY J.</cp:lastModifiedBy>
  <cp:revision>20</cp:revision>
  <dcterms:created xsi:type="dcterms:W3CDTF">2013-11-20T21:21:51Z</dcterms:created>
  <dcterms:modified xsi:type="dcterms:W3CDTF">2014-12-04T18:55:20Z</dcterms:modified>
</cp:coreProperties>
</file>