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9" r:id="rId4"/>
    <p:sldId id="260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379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E8CF-BB5F-4243-80FE-81A10589D1D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6EC0-B7E0-498B-A9D8-9EFF21D2EE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afsa.gov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785" y="6324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Ozarks Technical Community College</a:t>
            </a:r>
          </a:p>
          <a:p>
            <a:r>
              <a:rPr lang="en-US" sz="1000" dirty="0" smtClean="0">
                <a:solidFill>
                  <a:srgbClr val="0070C0"/>
                </a:solidFill>
              </a:rPr>
              <a:t>16</a:t>
            </a:r>
            <a:r>
              <a:rPr lang="en-US" sz="1000" baseline="30000" dirty="0" smtClean="0">
                <a:solidFill>
                  <a:srgbClr val="0070C0"/>
                </a:solidFill>
              </a:rPr>
              <a:t>th</a:t>
            </a:r>
            <a:r>
              <a:rPr lang="en-US" sz="1000" dirty="0" smtClean="0">
                <a:solidFill>
                  <a:srgbClr val="0070C0"/>
                </a:solidFill>
              </a:rPr>
              <a:t> Annual Counselors’ Financial Aid Workshop</a:t>
            </a:r>
            <a:endParaRPr lang="en-US" sz="1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37" y="1218000"/>
            <a:ext cx="6117526" cy="44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9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785" y="6324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Ozarks Technical Community College</a:t>
            </a:r>
          </a:p>
          <a:p>
            <a:r>
              <a:rPr lang="en-US" sz="1000" dirty="0" smtClean="0">
                <a:solidFill>
                  <a:srgbClr val="0070C0"/>
                </a:solidFill>
              </a:rPr>
              <a:t>16</a:t>
            </a:r>
            <a:r>
              <a:rPr lang="en-US" sz="1000" baseline="30000" dirty="0" smtClean="0">
                <a:solidFill>
                  <a:srgbClr val="0070C0"/>
                </a:solidFill>
              </a:rPr>
              <a:t>th</a:t>
            </a:r>
            <a:r>
              <a:rPr lang="en-US" sz="1000" dirty="0" smtClean="0">
                <a:solidFill>
                  <a:srgbClr val="0070C0"/>
                </a:solidFill>
              </a:rPr>
              <a:t> Annual Counselors’ Financial Aid Workshop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76200" y="1905000"/>
            <a:ext cx="8839200" cy="23622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F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400" b="0" i="0" u="none" strike="noStrike" kern="1200" cap="all" spc="2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Determining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F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400" b="0" i="0" u="none" strike="noStrike" kern="1200" cap="all" spc="2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Dependency  status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F"/>
              </a:buClr>
              <a:buSzPct val="85000"/>
              <a:buFont typeface="Wingdings 2"/>
              <a:buNone/>
              <a:tabLst/>
              <a:defRPr/>
            </a:pPr>
            <a:endParaRPr kumimoji="0" lang="en-US" sz="4400" b="0" i="0" u="none" strike="noStrike" kern="1200" cap="all" spc="25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89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543800" cy="9906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Federal Student Aid Eligibility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517022" cy="4419600"/>
          </a:xfrm>
        </p:spPr>
        <p:txBody>
          <a:bodyPr/>
          <a:lstStyle/>
          <a:p>
            <a:pPr marL="457200" lvl="0" indent="-457200" defTabSz="91440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Georgia"/>
              </a:rPr>
              <a:t>Based </a:t>
            </a:r>
            <a:r>
              <a:rPr lang="en-US" sz="2800" dirty="0">
                <a:solidFill>
                  <a:schemeClr val="tx1"/>
                </a:solidFill>
                <a:latin typeface="Georgia"/>
              </a:rPr>
              <a:t>on principle of familial financial responsibility </a:t>
            </a:r>
          </a:p>
          <a:p>
            <a:pPr marL="457200" lvl="0" indent="-457200" defTabSz="91440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  <a:latin typeface="Georgia"/>
            </a:endParaRPr>
          </a:p>
          <a:p>
            <a:pPr marL="457200" lvl="0" indent="-457200" defTabSz="91440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Georgia"/>
              </a:rPr>
              <a:t>Requires the Free Application for Federal Student Aid (FAFSA)</a:t>
            </a:r>
          </a:p>
          <a:p>
            <a:pPr marL="457200" lvl="0" indent="-457200" defTabSz="91440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  <a:latin typeface="Georgia"/>
            </a:endParaRPr>
          </a:p>
          <a:p>
            <a:pPr marL="457200" lvl="0" indent="-457200" defTabSz="91440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Georgia"/>
              </a:rPr>
              <a:t>Requires parental information for students under 24 and may require additional verification </a:t>
            </a:r>
          </a:p>
          <a:p>
            <a:pPr marL="274320" lvl="0" indent="-274320" defTabSz="91440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</a:pPr>
            <a:endParaRPr lang="en-US" sz="800" dirty="0">
              <a:solidFill>
                <a:schemeClr val="tx1"/>
              </a:solidFill>
              <a:latin typeface="Georgia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85" y="6324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Ozarks Technical Community College</a:t>
            </a:r>
          </a:p>
          <a:p>
            <a:r>
              <a:rPr lang="en-US" sz="1000" dirty="0" smtClean="0">
                <a:solidFill>
                  <a:srgbClr val="0070C0"/>
                </a:solidFill>
              </a:rPr>
              <a:t>16</a:t>
            </a:r>
            <a:r>
              <a:rPr lang="en-US" sz="1000" baseline="30000" dirty="0" smtClean="0">
                <a:solidFill>
                  <a:srgbClr val="0070C0"/>
                </a:solidFill>
              </a:rPr>
              <a:t>th</a:t>
            </a:r>
            <a:r>
              <a:rPr lang="en-US" sz="1000" dirty="0" smtClean="0">
                <a:solidFill>
                  <a:srgbClr val="0070C0"/>
                </a:solidFill>
              </a:rPr>
              <a:t> Annual Counselors’ Financial Aid Workshop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9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81000"/>
            <a:ext cx="7543800" cy="9906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Dependent or Independent?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2634632"/>
            <a:ext cx="7162800" cy="3429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Cannot </a:t>
            </a: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</a:rPr>
              <a:t>‘declare’ independence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</a:rPr>
              <a:t>Status is determined by </a:t>
            </a: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FAFSA </a:t>
            </a: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</a:rPr>
              <a:t>questions 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</a:rPr>
              <a:t>Independence may require documentation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85" y="6324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Ozarks Technical Community College</a:t>
            </a:r>
          </a:p>
          <a:p>
            <a:r>
              <a:rPr lang="en-US" sz="1000" dirty="0" smtClean="0">
                <a:solidFill>
                  <a:srgbClr val="0070C0"/>
                </a:solidFill>
              </a:rPr>
              <a:t>16</a:t>
            </a:r>
            <a:r>
              <a:rPr lang="en-US" sz="1000" baseline="30000" dirty="0" smtClean="0">
                <a:solidFill>
                  <a:srgbClr val="0070C0"/>
                </a:solidFill>
              </a:rPr>
              <a:t>th</a:t>
            </a:r>
            <a:r>
              <a:rPr lang="en-US" sz="1000" dirty="0" smtClean="0">
                <a:solidFill>
                  <a:srgbClr val="0070C0"/>
                </a:solidFill>
              </a:rPr>
              <a:t> Annual Counselors’ Financial Aid Workshop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893534"/>
            <a:ext cx="6248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Georgia"/>
              </a:rPr>
              <a:t>For Federal Student Aid Purposes…</a:t>
            </a:r>
          </a:p>
        </p:txBody>
      </p:sp>
    </p:spTree>
    <p:extLst>
      <p:ext uri="{BB962C8B-B14F-4D97-AF65-F5344CB8AC3E}">
        <p14:creationId xmlns:p14="http://schemas.microsoft.com/office/powerpoint/2010/main" val="365269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543800" cy="9906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Who is a ‘Parent’ on the FAFSA?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85" y="6324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Ozarks Technical Community College</a:t>
            </a:r>
          </a:p>
          <a:p>
            <a:r>
              <a:rPr lang="en-US" sz="1000" dirty="0" smtClean="0">
                <a:solidFill>
                  <a:srgbClr val="0070C0"/>
                </a:solidFill>
              </a:rPr>
              <a:t>16</a:t>
            </a:r>
            <a:r>
              <a:rPr lang="en-US" sz="1000" baseline="30000" dirty="0" smtClean="0">
                <a:solidFill>
                  <a:srgbClr val="0070C0"/>
                </a:solidFill>
              </a:rPr>
              <a:t>th</a:t>
            </a:r>
            <a:r>
              <a:rPr lang="en-US" sz="1000" dirty="0" smtClean="0">
                <a:solidFill>
                  <a:srgbClr val="0070C0"/>
                </a:solidFill>
              </a:rPr>
              <a:t> Annual Counselors’ Financial Aid Workshop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785" y="1578611"/>
            <a:ext cx="332536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u="sng" dirty="0" smtClean="0">
                <a:latin typeface="Georgia"/>
              </a:rPr>
              <a:t>Parents include: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7841" y="1578610"/>
            <a:ext cx="41148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u="sng" dirty="0" smtClean="0">
                <a:latin typeface="Georgia"/>
              </a:rPr>
              <a:t>Parents do </a:t>
            </a:r>
            <a:r>
              <a:rPr lang="en-US" sz="2800" u="sng" dirty="0" smtClean="0">
                <a:latin typeface="Georgia"/>
              </a:rPr>
              <a:t>NOT include: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0785" y="2067031"/>
            <a:ext cx="3741615" cy="38765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Biological Parents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Married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Unmarried but living together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Adoptive parent(s)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Parent and Stepparent, if parent is remarried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22809" y="2041123"/>
            <a:ext cx="3989832" cy="3810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Foster Parents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Legal Guardian who has not adopted student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Relatives who have not adopted student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2090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785" y="6324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Ozarks Technical Community College</a:t>
            </a:r>
          </a:p>
          <a:p>
            <a:r>
              <a:rPr lang="en-US" sz="1000" dirty="0" smtClean="0">
                <a:solidFill>
                  <a:srgbClr val="0070C0"/>
                </a:solidFill>
              </a:rPr>
              <a:t>16</a:t>
            </a:r>
            <a:r>
              <a:rPr lang="en-US" sz="1000" baseline="30000" dirty="0" smtClean="0">
                <a:solidFill>
                  <a:srgbClr val="0070C0"/>
                </a:solidFill>
              </a:rPr>
              <a:t>th</a:t>
            </a:r>
            <a:r>
              <a:rPr lang="en-US" sz="1000" dirty="0" smtClean="0">
                <a:solidFill>
                  <a:srgbClr val="0070C0"/>
                </a:solidFill>
              </a:rPr>
              <a:t> Annual Counselors’ Financial Aid Workshop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752" y="457200"/>
            <a:ext cx="7470648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latin typeface="Georgia"/>
              </a:rPr>
              <a:t>If the student can answer ‘YES’ on the FAFSA to one of the </a:t>
            </a:r>
            <a:r>
              <a:rPr lang="en-US" sz="3600" dirty="0" smtClean="0">
                <a:latin typeface="Georgia"/>
              </a:rPr>
              <a:t>following, he/she may be independent: </a:t>
            </a:r>
            <a:endParaRPr lang="en-US" sz="3600" dirty="0" smtClean="0">
              <a:latin typeface="Georgia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6025" y="2217479"/>
            <a:ext cx="4194048" cy="3886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Born before 1/1/1992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Married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Graduate or Professional Student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Active duty military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Veteran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Children/Dependents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191000" y="2217479"/>
            <a:ext cx="4194048" cy="3886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Orphan/Ward of Court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Emancipated Minor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Legal Guardianship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Homeless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1"/>
                </a:solidFill>
                <a:latin typeface="Georgia"/>
              </a:rPr>
              <a:t>Determined by agency specified on FAFSA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Special Circumstance</a:t>
            </a:r>
            <a:endParaRPr lang="en-US" sz="2800" dirty="0">
              <a:latin typeface="Georgia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300" dirty="0">
                <a:solidFill>
                  <a:schemeClr val="tx1"/>
                </a:solidFill>
                <a:latin typeface="Georgia"/>
              </a:rPr>
              <a:t>Determined by </a:t>
            </a:r>
            <a:r>
              <a:rPr lang="en-US" sz="2300" dirty="0" smtClean="0">
                <a:solidFill>
                  <a:schemeClr val="tx1"/>
                </a:solidFill>
                <a:latin typeface="Georgia"/>
              </a:rPr>
              <a:t>FA Admin</a:t>
            </a:r>
            <a:endParaRPr lang="en-US" sz="2300" dirty="0">
              <a:solidFill>
                <a:schemeClr val="tx1"/>
              </a:solidFill>
              <a:latin typeface="Georgia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6176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543800" cy="9906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Dependency Overrides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85" y="6324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Ozarks Technical Community College</a:t>
            </a:r>
          </a:p>
          <a:p>
            <a:r>
              <a:rPr lang="en-US" sz="1000" dirty="0" smtClean="0">
                <a:solidFill>
                  <a:srgbClr val="0070C0"/>
                </a:solidFill>
              </a:rPr>
              <a:t>16</a:t>
            </a:r>
            <a:r>
              <a:rPr lang="en-US" sz="1000" baseline="30000" dirty="0" smtClean="0">
                <a:solidFill>
                  <a:srgbClr val="0070C0"/>
                </a:solidFill>
              </a:rPr>
              <a:t>th</a:t>
            </a:r>
            <a:r>
              <a:rPr lang="en-US" sz="1000" dirty="0" smtClean="0">
                <a:solidFill>
                  <a:srgbClr val="0070C0"/>
                </a:solidFill>
              </a:rPr>
              <a:t> Annual Counselors’ Financial Aid Workshop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8076" y="1997893"/>
            <a:ext cx="5564124" cy="16933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Abuse at home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Abandonment by parents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184" y="1560329"/>
            <a:ext cx="475792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u="sng" dirty="0" smtClean="0">
                <a:latin typeface="Georgia"/>
              </a:rPr>
              <a:t>Special Circumstances: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8076" y="3957952"/>
            <a:ext cx="6935724" cy="22904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Not claimed on taxes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Not living with parent(s)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eorgia"/>
              </a:rPr>
              <a:t>Parent refuses to provide information</a:t>
            </a:r>
            <a:endParaRPr lang="en-US" sz="2300" dirty="0">
              <a:latin typeface="Georgia"/>
            </a:endParaRPr>
          </a:p>
          <a:p>
            <a:pPr>
              <a:buClr>
                <a:srgbClr val="00005F"/>
              </a:buClr>
              <a:buFont typeface="Wingdings 2"/>
              <a:buNone/>
            </a:pPr>
            <a:endParaRPr lang="en-US" dirty="0">
              <a:latin typeface="Georg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" y="3477821"/>
            <a:ext cx="504139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u="sng" dirty="0" smtClean="0">
                <a:latin typeface="Georgia"/>
              </a:rPr>
              <a:t>NOT Special Circumstances:</a:t>
            </a:r>
            <a:endParaRPr lang="en-US" sz="2800" u="sng" dirty="0">
              <a:latin typeface="Georgia"/>
            </a:endParaRPr>
          </a:p>
        </p:txBody>
      </p:sp>
      <p:pic>
        <p:nvPicPr>
          <p:cNvPr id="15" name="Picture 2" descr="C:\Documents and Settings\langhorj\Local Settings\Temp\Temporary Internet Files\Content.IE5\TWZGHLAC\MCj042479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3064">
            <a:off x="5777864" y="1137309"/>
            <a:ext cx="2717846" cy="386615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 rot="21154865">
            <a:off x="5976232" y="2228612"/>
            <a:ext cx="2514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00006B"/>
                </a:solidFill>
                <a:latin typeface="Georgia"/>
              </a:rPr>
              <a:t>Documentation from a third party,  such as law enforcement, school official, social worker. </a:t>
            </a:r>
            <a:endParaRPr lang="en-US" b="1" dirty="0">
              <a:solidFill>
                <a:srgbClr val="00006B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0687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993" y="1658153"/>
            <a:ext cx="2939846" cy="17526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62531" y="304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</a:rPr>
              <a:t>Provided by: </a:t>
            </a:r>
            <a:endParaRPr lang="en-US" sz="4400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03" y="3810000"/>
            <a:ext cx="6833026" cy="227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096" y="6273867"/>
            <a:ext cx="3212870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366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288</TotalTime>
  <Words>294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Courier New</vt:lpstr>
      <vt:lpstr>Georgia</vt:lpstr>
      <vt:lpstr>Trebuchet MS</vt:lpstr>
      <vt:lpstr>Verdana</vt:lpstr>
      <vt:lpstr>Wingdings</vt:lpstr>
      <vt:lpstr>Wingdings 2</vt:lpstr>
      <vt:lpstr>Winter</vt:lpstr>
      <vt:lpstr>PowerPoint Presentation</vt:lpstr>
      <vt:lpstr>PowerPoint Presentation</vt:lpstr>
      <vt:lpstr>Federal Student Aid Eligibility</vt:lpstr>
      <vt:lpstr>Dependent or Independent?</vt:lpstr>
      <vt:lpstr>Who is a ‘Parent’ on the FAFSA?</vt:lpstr>
      <vt:lpstr>PowerPoint Presentation</vt:lpstr>
      <vt:lpstr>Dependency Overrides</vt:lpstr>
      <vt:lpstr>PowerPoint Presentation</vt:lpstr>
    </vt:vector>
  </TitlesOfParts>
  <Company>Ozarks Technical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FORD, JEFFERY A.</dc:creator>
  <cp:lastModifiedBy>HOPPER, SADIE K.</cp:lastModifiedBy>
  <cp:revision>29</cp:revision>
  <dcterms:created xsi:type="dcterms:W3CDTF">2013-11-20T21:21:51Z</dcterms:created>
  <dcterms:modified xsi:type="dcterms:W3CDTF">2014-12-04T17:12:51Z</dcterms:modified>
</cp:coreProperties>
</file>