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0" r:id="rId6"/>
    <p:sldId id="261" r:id="rId7"/>
    <p:sldId id="262" r:id="rId8"/>
    <p:sldId id="263" r:id="rId9"/>
    <p:sldId id="264" r:id="rId10"/>
    <p:sldId id="270" r:id="rId11"/>
    <p:sldId id="265" r:id="rId12"/>
    <p:sldId id="266" r:id="rId13"/>
    <p:sldId id="267" r:id="rId14"/>
    <p:sldId id="271"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9E8CF-BB5F-4243-80FE-81A10589D1D8}"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9E8CF-BB5F-4243-80FE-81A10589D1D8}"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9E8CF-BB5F-4243-80FE-81A10589D1D8}"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CAA34-089B-4B04-89CB-CAA992C062D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50612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CAA34-089B-4B04-89CB-CAA992C062D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3481310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CAA34-089B-4B04-89CB-CAA992C062D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66731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CAA34-089B-4B04-89CB-CAA992C062D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368639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CAA34-089B-4B04-89CB-CAA992C062D9}"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59532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CAA34-089B-4B04-89CB-CAA992C062D9}"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3028805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CAA34-089B-4B04-89CB-CAA992C062D9}"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100670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CAA34-089B-4B04-89CB-CAA992C062D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36537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9E8CF-BB5F-4243-80FE-81A10589D1D8}"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CAA34-089B-4B04-89CB-CAA992C062D9}"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3500267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CAA34-089B-4B04-89CB-CAA992C062D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328946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CAA34-089B-4B04-89CB-CAA992C062D9}"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786DD-0ECB-4A2C-93A4-BDEE24D8CCC2}" type="slidenum">
              <a:rPr lang="en-US" smtClean="0"/>
              <a:t>‹#›</a:t>
            </a:fld>
            <a:endParaRPr lang="en-US"/>
          </a:p>
        </p:txBody>
      </p:sp>
    </p:spTree>
    <p:extLst>
      <p:ext uri="{BB962C8B-B14F-4D97-AF65-F5344CB8AC3E}">
        <p14:creationId xmlns:p14="http://schemas.microsoft.com/office/powerpoint/2010/main" val="35176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9E8CF-BB5F-4243-80FE-81A10589D1D8}"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59E8CF-BB5F-4243-80FE-81A10589D1D8}"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9E8CF-BB5F-4243-80FE-81A10589D1D8}"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9E8CF-BB5F-4243-80FE-81A10589D1D8}"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9E8CF-BB5F-4243-80FE-81A10589D1D8}"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9E8CF-BB5F-4243-80FE-81A10589D1D8}"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56EC0-B7E0-498B-A9D8-9EFF21D2EE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9E8CF-BB5F-4243-80FE-81A10589D1D8}"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56EC0-B7E0-498B-A9D8-9EFF21D2EE2B}"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2059E8CF-BB5F-4243-80FE-81A10589D1D8}" type="datetimeFigureOut">
              <a:rPr lang="en-US" smtClean="0"/>
              <a:t>12/4/2014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B656EC0-B7E0-498B-A9D8-9EFF21D2EE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CAA34-089B-4B04-89CB-CAA992C062D9}" type="datetimeFigureOut">
              <a:rPr lang="en-US" smtClean="0"/>
              <a:t>12/4/2014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786DD-0ECB-4A2C-93A4-BDEE24D8CCC2}" type="slidenum">
              <a:rPr lang="en-US" smtClean="0"/>
              <a:t>‹#›</a:t>
            </a:fld>
            <a:endParaRPr lang="en-US"/>
          </a:p>
        </p:txBody>
      </p:sp>
    </p:spTree>
    <p:extLst>
      <p:ext uri="{BB962C8B-B14F-4D97-AF65-F5344CB8AC3E}">
        <p14:creationId xmlns:p14="http://schemas.microsoft.com/office/powerpoint/2010/main" val="3057160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tc.edu/MyPaymentPlan.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mailto:cashhelp@otc.edu"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752600"/>
            <a:ext cx="4445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90678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48000" y="5029200"/>
            <a:ext cx="3352800" cy="646331"/>
          </a:xfrm>
          <a:prstGeom prst="rect">
            <a:avLst/>
          </a:prstGeom>
          <a:noFill/>
        </p:spPr>
        <p:txBody>
          <a:bodyPr wrap="squar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Cashier Services</a:t>
            </a:r>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503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322" y="19916"/>
            <a:ext cx="6810375" cy="150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491" y="1447800"/>
            <a:ext cx="9067800" cy="4745915"/>
          </a:xfrm>
          <a:prstGeom prst="rect">
            <a:avLst/>
          </a:prstGeom>
        </p:spPr>
        <p:txBody>
          <a:bodyPr wrap="square">
            <a:spAutoFit/>
          </a:bodyPr>
          <a:lstStyle/>
          <a:p>
            <a:pPr marL="342900" lvl="0" indent="-342900">
              <a:spcBef>
                <a:spcPct val="20000"/>
              </a:spcBef>
              <a:buFont typeface="Arial" pitchFamily="34" charset="0"/>
              <a:buChar char="•"/>
            </a:pPr>
            <a:r>
              <a:rPr lang="en-US" sz="2800" dirty="0">
                <a:solidFill>
                  <a:prstClr val="black"/>
                </a:solidFill>
                <a:latin typeface="Times New Roman" pitchFamily="18" charset="0"/>
                <a:cs typeface="Times New Roman" pitchFamily="18" charset="0"/>
              </a:rPr>
              <a:t>Your My Payment Plan agreement is valid for one semester only.</a:t>
            </a:r>
          </a:p>
          <a:p>
            <a:pPr marL="342900" lvl="0" indent="-342900">
              <a:spcBef>
                <a:spcPct val="20000"/>
              </a:spcBef>
              <a:buFont typeface="Arial" pitchFamily="34" charset="0"/>
              <a:buChar char="•"/>
            </a:pPr>
            <a:r>
              <a:rPr lang="en-US" sz="2800" dirty="0">
                <a:solidFill>
                  <a:prstClr val="black"/>
                </a:solidFill>
                <a:latin typeface="Times New Roman" pitchFamily="18" charset="0"/>
                <a:cs typeface="Times New Roman" pitchFamily="18" charset="0"/>
              </a:rPr>
              <a:t>There is a $35.00 non-refundable enrollment fee associated with each agreement.</a:t>
            </a:r>
          </a:p>
          <a:p>
            <a:pPr marL="342900" lvl="0" indent="-342900">
              <a:spcBef>
                <a:spcPct val="20000"/>
              </a:spcBef>
              <a:buFont typeface="Arial" pitchFamily="34" charset="0"/>
              <a:buChar char="•"/>
            </a:pPr>
            <a:r>
              <a:rPr lang="en-US" sz="2800" dirty="0">
                <a:solidFill>
                  <a:prstClr val="black"/>
                </a:solidFill>
                <a:latin typeface="Times New Roman" pitchFamily="18" charset="0"/>
                <a:cs typeface="Times New Roman" pitchFamily="18" charset="0"/>
              </a:rPr>
              <a:t>Payments are deducted on the 5</a:t>
            </a:r>
            <a:r>
              <a:rPr lang="en-US" sz="2800" baseline="30000" dirty="0">
                <a:solidFill>
                  <a:prstClr val="black"/>
                </a:solidFill>
                <a:latin typeface="Times New Roman" pitchFamily="18" charset="0"/>
                <a:cs typeface="Times New Roman" pitchFamily="18" charset="0"/>
              </a:rPr>
              <a:t>th</a:t>
            </a:r>
            <a:r>
              <a:rPr lang="en-US" sz="2800" dirty="0">
                <a:solidFill>
                  <a:prstClr val="black"/>
                </a:solidFill>
                <a:latin typeface="Times New Roman" pitchFamily="18" charset="0"/>
                <a:cs typeface="Times New Roman" pitchFamily="18" charset="0"/>
              </a:rPr>
              <a:t> of the month and are scheduled 5 days in advance.</a:t>
            </a:r>
          </a:p>
          <a:p>
            <a:pPr marL="342900" lvl="0" indent="-342900">
              <a:spcBef>
                <a:spcPct val="20000"/>
              </a:spcBef>
              <a:buFont typeface="Arial" pitchFamily="34" charset="0"/>
              <a:buChar char="•"/>
            </a:pPr>
            <a:r>
              <a:rPr lang="en-US" sz="2800" dirty="0">
                <a:solidFill>
                  <a:prstClr val="black"/>
                </a:solidFill>
                <a:latin typeface="Times New Roman" pitchFamily="18" charset="0"/>
                <a:cs typeface="Times New Roman" pitchFamily="18" charset="0"/>
              </a:rPr>
              <a:t>Down payments are deducted immediately upon completion of your My Payment Plan agreement.</a:t>
            </a:r>
          </a:p>
          <a:p>
            <a:pPr marL="342900" lvl="0" indent="-342900">
              <a:spcBef>
                <a:spcPct val="20000"/>
              </a:spcBef>
              <a:buFont typeface="Arial" pitchFamily="34" charset="0"/>
              <a:buChar char="•"/>
            </a:pPr>
            <a:r>
              <a:rPr lang="en-US" sz="2800" dirty="0">
                <a:solidFill>
                  <a:prstClr val="black"/>
                </a:solidFill>
                <a:latin typeface="Times New Roman" pitchFamily="18" charset="0"/>
                <a:cs typeface="Times New Roman" pitchFamily="18" charset="0"/>
              </a:rPr>
              <a:t>If a scheduled payment is returned, Nelnet will charge a $30.00 NSF fee.</a:t>
            </a:r>
          </a:p>
        </p:txBody>
      </p:sp>
    </p:spTree>
    <p:extLst>
      <p:ext uri="{BB962C8B-B14F-4D97-AF65-F5344CB8AC3E}">
        <p14:creationId xmlns:p14="http://schemas.microsoft.com/office/powerpoint/2010/main" val="1474587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751"/>
            <a:ext cx="46878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676400"/>
            <a:ext cx="8382000" cy="4721292"/>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For additional information regarding My Payment Plan, please visit: </a:t>
            </a:r>
            <a:r>
              <a:rPr lang="en-US" sz="3200" dirty="0">
                <a:solidFill>
                  <a:schemeClr val="bg1"/>
                </a:solidFill>
                <a:latin typeface="Times New Roman" pitchFamily="18" charset="0"/>
                <a:cs typeface="Times New Roman" pitchFamily="18" charset="0"/>
                <a:hlinkClick r:id="rId3"/>
              </a:rPr>
              <a:t>www.OTC.edu/MyPaymentPlan.php</a:t>
            </a:r>
            <a:endParaRPr lang="en-US" sz="3200" dirty="0">
              <a:solidFill>
                <a:schemeClr val="bg1"/>
              </a:solidFill>
              <a:latin typeface="Times New Roman" pitchFamily="18" charset="0"/>
              <a:cs typeface="Times New Roman" pitchFamily="18" charset="0"/>
            </a:endParaRPr>
          </a:p>
          <a:p>
            <a:pPr marL="342900" lvl="0" indent="-34290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My Payment Plan is a legal contract between you and Nelnet, the company that manages My Payment Plan.</a:t>
            </a:r>
          </a:p>
          <a:p>
            <a:pPr marL="342900" lvl="0" indent="-34290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You cannot change your My Payment Plan agreement once you have established and agreed to it, so choose wisely!</a:t>
            </a:r>
          </a:p>
        </p:txBody>
      </p:sp>
    </p:spTree>
    <p:extLst>
      <p:ext uri="{BB962C8B-B14F-4D97-AF65-F5344CB8AC3E}">
        <p14:creationId xmlns:p14="http://schemas.microsoft.com/office/powerpoint/2010/main" val="3816633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81000"/>
            <a:ext cx="4229043" cy="769441"/>
          </a:xfrm>
          <a:prstGeom prst="rect">
            <a:avLst/>
          </a:prstGeom>
        </p:spPr>
        <p:txBody>
          <a:bodyPr wrap="none">
            <a:spAutoFit/>
          </a:bodyPr>
          <a:lstStyle/>
          <a:p>
            <a:pPr algn="ctr"/>
            <a:r>
              <a:rPr lang="en-US" sz="4400" dirty="0">
                <a:solidFill>
                  <a:schemeClr val="bg1"/>
                </a:solidFill>
                <a:latin typeface="Times New Roman" pitchFamily="18" charset="0"/>
                <a:ea typeface="+mj-ea"/>
                <a:cs typeface="Times New Roman" pitchFamily="18" charset="0"/>
              </a:rPr>
              <a:t>My Payment Plan</a:t>
            </a:r>
            <a:endParaRPr lang="en-US" dirty="0">
              <a:solidFill>
                <a:schemeClr val="bg1"/>
              </a:solidFill>
            </a:endParaRPr>
          </a:p>
        </p:txBody>
      </p:sp>
      <p:sp>
        <p:nvSpPr>
          <p:cNvPr id="5" name="Rectangle 4"/>
          <p:cNvSpPr/>
          <p:nvPr/>
        </p:nvSpPr>
        <p:spPr>
          <a:xfrm>
            <a:off x="304800" y="2057400"/>
            <a:ext cx="8534400" cy="2825389"/>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schemeClr val="bg1"/>
                </a:solidFill>
                <a:latin typeface="Times New Roman" pitchFamily="18" charset="0"/>
                <a:cs typeface="Times New Roman" pitchFamily="18" charset="0"/>
              </a:rPr>
              <a:t>Once you have selected and activated your My Payment Plan agreement, you may visit the website below to view your My Payment Plan:</a:t>
            </a:r>
          </a:p>
          <a:p>
            <a:pPr marL="342900" lvl="0" indent="-342900">
              <a:spcBef>
                <a:spcPct val="20000"/>
              </a:spcBef>
              <a:buFont typeface="Arial" pitchFamily="34" charset="0"/>
              <a:buChar char="•"/>
            </a:pPr>
            <a:endParaRPr lang="en-US" sz="3200" dirty="0">
              <a:solidFill>
                <a:schemeClr val="bg1"/>
              </a:solidFill>
              <a:latin typeface="Times New Roman" pitchFamily="18" charset="0"/>
              <a:cs typeface="Times New Roman" pitchFamily="18" charset="0"/>
            </a:endParaRPr>
          </a:p>
          <a:p>
            <a:pPr marL="742950" lvl="1" indent="-285750">
              <a:spcBef>
                <a:spcPct val="20000"/>
              </a:spcBef>
              <a:buFont typeface="Arial" pitchFamily="34" charset="0"/>
              <a:buChar char="–"/>
            </a:pPr>
            <a:r>
              <a:rPr lang="en-US" sz="3600" dirty="0">
                <a:solidFill>
                  <a:schemeClr val="bg1"/>
                </a:solidFill>
                <a:latin typeface="Times New Roman" pitchFamily="18" charset="0"/>
                <a:cs typeface="Times New Roman" pitchFamily="18" charset="0"/>
              </a:rPr>
              <a:t>www.MyPaymentPlan.com</a:t>
            </a:r>
          </a:p>
        </p:txBody>
      </p:sp>
    </p:spTree>
    <p:extLst>
      <p:ext uri="{BB962C8B-B14F-4D97-AF65-F5344CB8AC3E}">
        <p14:creationId xmlns:p14="http://schemas.microsoft.com/office/powerpoint/2010/main" val="1448905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bg1"/>
                </a:solidFill>
                <a:latin typeface="Times New Roman" pitchFamily="18" charset="0"/>
                <a:cs typeface="Times New Roman" pitchFamily="18" charset="0"/>
              </a:rPr>
              <a:t>My Payment Plan</a:t>
            </a:r>
            <a:br>
              <a:rPr lang="en-US" sz="4400" dirty="0">
                <a:solidFill>
                  <a:schemeClr val="bg1"/>
                </a:solidFill>
                <a:latin typeface="Times New Roman" pitchFamily="18" charset="0"/>
                <a:cs typeface="Times New Roman" pitchFamily="18" charset="0"/>
              </a:rPr>
            </a:br>
            <a:endParaRPr lang="en-US" sz="44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defTabSz="914400"/>
            <a:r>
              <a:rPr lang="en-US" sz="2400" dirty="0" smtClean="0">
                <a:solidFill>
                  <a:schemeClr val="bg1"/>
                </a:solidFill>
                <a:latin typeface="Times New Roman" pitchFamily="18" charset="0"/>
                <a:cs typeface="Times New Roman" pitchFamily="18" charset="0"/>
              </a:rPr>
              <a:t>Charging books to student account</a:t>
            </a:r>
          </a:p>
          <a:p>
            <a:pPr lvl="1" defTabSz="914400">
              <a:buFont typeface="Arial" panose="020B0604020202020204" pitchFamily="34" charset="0"/>
              <a:buChar char="•"/>
            </a:pPr>
            <a:r>
              <a:rPr lang="en-US" sz="2200" dirty="0" smtClean="0">
                <a:solidFill>
                  <a:schemeClr val="bg1"/>
                </a:solidFill>
                <a:latin typeface="Times New Roman" pitchFamily="18" charset="0"/>
                <a:cs typeface="Times New Roman" pitchFamily="18" charset="0"/>
              </a:rPr>
              <a:t>Once </a:t>
            </a:r>
            <a:r>
              <a:rPr lang="en-US" sz="2200" dirty="0">
                <a:solidFill>
                  <a:schemeClr val="bg1"/>
                </a:solidFill>
                <a:latin typeface="Times New Roman" pitchFamily="18" charset="0"/>
                <a:cs typeface="Times New Roman" pitchFamily="18" charset="0"/>
              </a:rPr>
              <a:t>a My Payment Plan agreement is established, students may choose to charge required books and supplies at the OTC Bookstore to their student account. Bookstore charges will increase a student’s balance owed to the college and will be due according to the terms of their My Payment Plan agreement.</a:t>
            </a:r>
          </a:p>
        </p:txBody>
      </p:sp>
    </p:spTree>
    <p:extLst>
      <p:ext uri="{BB962C8B-B14F-4D97-AF65-F5344CB8AC3E}">
        <p14:creationId xmlns:p14="http://schemas.microsoft.com/office/powerpoint/2010/main" val="1796522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53340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84325"/>
            <a:ext cx="79502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495800"/>
            <a:ext cx="2705478" cy="1838582"/>
          </a:xfrm>
          <a:prstGeom prst="rect">
            <a:avLst/>
          </a:prstGeom>
        </p:spPr>
      </p:pic>
    </p:spTree>
    <p:extLst>
      <p:ext uri="{BB962C8B-B14F-4D97-AF65-F5344CB8AC3E}">
        <p14:creationId xmlns:p14="http://schemas.microsoft.com/office/powerpoint/2010/main" val="22911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2057"/>
            <a:ext cx="48037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600200"/>
            <a:ext cx="8458200" cy="3034677"/>
          </a:xfrm>
          <a:prstGeom prst="rect">
            <a:avLst/>
          </a:prstGeom>
        </p:spPr>
        <p:txBody>
          <a:bodyPr wrap="square">
            <a:spAutoFit/>
          </a:bodyPr>
          <a:lstStyle/>
          <a:p>
            <a:pPr marL="342900" lvl="0" indent="-342900">
              <a:spcBef>
                <a:spcPct val="20000"/>
              </a:spcBef>
              <a:buFont typeface="Arial" pitchFamily="34" charset="0"/>
              <a:buChar char="•"/>
            </a:pPr>
            <a:r>
              <a:rPr lang="en-US" sz="4400" dirty="0">
                <a:solidFill>
                  <a:prstClr val="black"/>
                </a:solidFill>
                <a:latin typeface="Times New Roman" pitchFamily="18" charset="0"/>
                <a:cs typeface="Times New Roman" pitchFamily="18" charset="0"/>
              </a:rPr>
              <a:t>Have questions? Please ask!</a:t>
            </a:r>
          </a:p>
          <a:p>
            <a:pPr marL="342900" lvl="0" indent="-34290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Call us at 417-447-4827</a:t>
            </a:r>
          </a:p>
          <a:p>
            <a:pPr marL="342900" lvl="0" indent="-34290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Email us at </a:t>
            </a:r>
            <a:r>
              <a:rPr lang="en-US" sz="3200" dirty="0">
                <a:solidFill>
                  <a:prstClr val="black"/>
                </a:solidFill>
                <a:latin typeface="Times New Roman" pitchFamily="18" charset="0"/>
                <a:cs typeface="Times New Roman" pitchFamily="18" charset="0"/>
                <a:hlinkClick r:id="rId3"/>
              </a:rPr>
              <a:t>cashhelp@otc.edu</a:t>
            </a:r>
            <a:endParaRPr lang="en-US" sz="3200" dirty="0">
              <a:solidFill>
                <a:prstClr val="black"/>
              </a:solidFill>
              <a:latin typeface="Times New Roman" pitchFamily="18" charset="0"/>
              <a:cs typeface="Times New Roman" pitchFamily="18" charset="0"/>
            </a:endParaRPr>
          </a:p>
          <a:p>
            <a:pPr marL="342900" lvl="0" indent="-34290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We are open Monday-Thursday, 7:30 am - 5:00 pm, and Friday, 7:30 am- 4:30 pm. </a:t>
            </a:r>
          </a:p>
        </p:txBody>
      </p:sp>
    </p:spTree>
    <p:extLst>
      <p:ext uri="{BB962C8B-B14F-4D97-AF65-F5344CB8AC3E}">
        <p14:creationId xmlns:p14="http://schemas.microsoft.com/office/powerpoint/2010/main" val="60070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796" y="228600"/>
            <a:ext cx="48037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77636" y="1600200"/>
            <a:ext cx="6705600" cy="3970318"/>
          </a:xfrm>
          <a:prstGeom prst="rect">
            <a:avLst/>
          </a:prstGeom>
        </p:spPr>
        <p:txBody>
          <a:bodyPr wrap="square">
            <a:spAutoFit/>
          </a:bodyPr>
          <a:lstStyle/>
          <a:p>
            <a:pPr marL="342900" lvl="0" indent="-342900">
              <a:spcBef>
                <a:spcPct val="20000"/>
              </a:spcBef>
              <a:buFont typeface="Arial" pitchFamily="34" charset="0"/>
              <a:buChar char="•"/>
            </a:pPr>
            <a:r>
              <a:rPr lang="en-US" sz="3600" dirty="0">
                <a:solidFill>
                  <a:prstClr val="black"/>
                </a:solidFill>
                <a:latin typeface="Times New Roman" pitchFamily="18" charset="0"/>
                <a:cs typeface="Times New Roman" pitchFamily="18" charset="0"/>
              </a:rPr>
              <a:t>By registering for classes, each student accepts responsibility for payment of all tuition and fees due the college. Every student must make tuition payment arrangements by the final fee payment </a:t>
            </a:r>
            <a:r>
              <a:rPr lang="en-US" sz="3600" dirty="0" smtClean="0">
                <a:solidFill>
                  <a:prstClr val="black"/>
                </a:solidFill>
                <a:latin typeface="Times New Roman" pitchFamily="18" charset="0"/>
                <a:cs typeface="Times New Roman" pitchFamily="18" charset="0"/>
              </a:rPr>
              <a:t>deadline.</a:t>
            </a:r>
            <a:endParaRPr lang="en-US" sz="3200" dirty="0">
              <a:solidFill>
                <a:prstClr val="black"/>
              </a:solidFill>
            </a:endParaRPr>
          </a:p>
        </p:txBody>
      </p:sp>
    </p:spTree>
    <p:extLst>
      <p:ext uri="{BB962C8B-B14F-4D97-AF65-F5344CB8AC3E}">
        <p14:creationId xmlns:p14="http://schemas.microsoft.com/office/powerpoint/2010/main" val="3999515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8" y="381000"/>
            <a:ext cx="61515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1752600"/>
            <a:ext cx="7772400" cy="4832092"/>
          </a:xfrm>
          <a:prstGeom prst="rect">
            <a:avLst/>
          </a:prstGeom>
        </p:spPr>
        <p:txBody>
          <a:bodyPr wrap="square">
            <a:spAutoFit/>
          </a:bodyPr>
          <a:lstStyle/>
          <a:p>
            <a:pPr marL="342900" lvl="0" indent="-342900">
              <a:spcBef>
                <a:spcPct val="20000"/>
              </a:spcBef>
              <a:buFont typeface="Arial" pitchFamily="34" charset="0"/>
              <a:buChar char="•"/>
            </a:pPr>
            <a:r>
              <a:rPr lang="en-US" sz="3600" dirty="0">
                <a:solidFill>
                  <a:prstClr val="black"/>
                </a:solidFill>
                <a:latin typeface="Times New Roman" pitchFamily="18" charset="0"/>
                <a:cs typeface="Times New Roman" pitchFamily="18" charset="0"/>
              </a:rPr>
              <a:t>Spring </a:t>
            </a:r>
            <a:r>
              <a:rPr lang="en-US" sz="3600" dirty="0" smtClean="0">
                <a:solidFill>
                  <a:prstClr val="black"/>
                </a:solidFill>
                <a:latin typeface="Times New Roman" pitchFamily="18" charset="0"/>
                <a:cs typeface="Times New Roman" pitchFamily="18" charset="0"/>
              </a:rPr>
              <a:t>2015 </a:t>
            </a:r>
            <a:r>
              <a:rPr lang="en-US" sz="3600" dirty="0">
                <a:solidFill>
                  <a:prstClr val="black"/>
                </a:solidFill>
                <a:latin typeface="Times New Roman" pitchFamily="18" charset="0"/>
                <a:cs typeface="Times New Roman" pitchFamily="18" charset="0"/>
              </a:rPr>
              <a:t>Tuition Refund Schedule</a:t>
            </a:r>
          </a:p>
          <a:p>
            <a:pPr lvl="1">
              <a:spcBef>
                <a:spcPct val="20000"/>
              </a:spcBef>
            </a:pPr>
            <a:endParaRPr lang="en-US" sz="2800" dirty="0">
              <a:solidFill>
                <a:prstClr val="black"/>
              </a:solidFill>
            </a:endParaRPr>
          </a:p>
          <a:p>
            <a:pPr marL="742950" lvl="1" indent="-28575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On or before January </a:t>
            </a:r>
            <a:r>
              <a:rPr lang="en-US" sz="3200" dirty="0" smtClean="0">
                <a:solidFill>
                  <a:prstClr val="black"/>
                </a:solidFill>
                <a:latin typeface="Times New Roman" pitchFamily="18" charset="0"/>
                <a:cs typeface="Times New Roman" pitchFamily="18" charset="0"/>
              </a:rPr>
              <a:t>16- </a:t>
            </a:r>
            <a:r>
              <a:rPr lang="en-US" sz="3200" dirty="0">
                <a:solidFill>
                  <a:prstClr val="black"/>
                </a:solidFill>
                <a:latin typeface="Times New Roman" pitchFamily="18" charset="0"/>
                <a:cs typeface="Times New Roman" pitchFamily="18" charset="0"/>
              </a:rPr>
              <a:t>100% Refund</a:t>
            </a:r>
          </a:p>
          <a:p>
            <a:pPr marL="742950" lvl="1" indent="-28575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January </a:t>
            </a:r>
            <a:r>
              <a:rPr lang="en-US" sz="3200" dirty="0" smtClean="0">
                <a:solidFill>
                  <a:prstClr val="black"/>
                </a:solidFill>
                <a:latin typeface="Times New Roman" pitchFamily="18" charset="0"/>
                <a:cs typeface="Times New Roman" pitchFamily="18" charset="0"/>
              </a:rPr>
              <a:t>17-January 23- </a:t>
            </a:r>
            <a:r>
              <a:rPr lang="en-US" sz="3200" dirty="0">
                <a:solidFill>
                  <a:prstClr val="black"/>
                </a:solidFill>
                <a:latin typeface="Times New Roman" pitchFamily="18" charset="0"/>
                <a:cs typeface="Times New Roman" pitchFamily="18" charset="0"/>
              </a:rPr>
              <a:t>50% Refund</a:t>
            </a:r>
          </a:p>
          <a:p>
            <a:pPr marL="742950" lvl="1" indent="-285750">
              <a:spcBef>
                <a:spcPct val="20000"/>
              </a:spcBef>
              <a:buFont typeface="Arial" pitchFamily="34" charset="0"/>
              <a:buChar char="–"/>
            </a:pPr>
            <a:r>
              <a:rPr lang="en-US" sz="3200" dirty="0">
                <a:solidFill>
                  <a:prstClr val="black"/>
                </a:solidFill>
                <a:latin typeface="Times New Roman" pitchFamily="18" charset="0"/>
                <a:cs typeface="Times New Roman" pitchFamily="18" charset="0"/>
              </a:rPr>
              <a:t>After January </a:t>
            </a:r>
            <a:r>
              <a:rPr lang="en-US" sz="3200" dirty="0" smtClean="0">
                <a:solidFill>
                  <a:prstClr val="black"/>
                </a:solidFill>
                <a:latin typeface="Times New Roman" pitchFamily="18" charset="0"/>
                <a:cs typeface="Times New Roman" pitchFamily="18" charset="0"/>
              </a:rPr>
              <a:t>23- </a:t>
            </a:r>
            <a:r>
              <a:rPr lang="en-US" sz="3200" dirty="0">
                <a:solidFill>
                  <a:prstClr val="black"/>
                </a:solidFill>
                <a:latin typeface="Times New Roman" pitchFamily="18" charset="0"/>
                <a:cs typeface="Times New Roman" pitchFamily="18" charset="0"/>
              </a:rPr>
              <a:t>No Refund Given</a:t>
            </a:r>
          </a:p>
          <a:p>
            <a:pPr marL="742950" lvl="1" indent="-285750">
              <a:spcBef>
                <a:spcPct val="20000"/>
              </a:spcBef>
              <a:buFont typeface="Arial" pitchFamily="34" charset="0"/>
              <a:buChar char="–"/>
            </a:pPr>
            <a:endParaRPr lang="en-US" sz="2800" dirty="0">
              <a:solidFill>
                <a:prstClr val="black"/>
              </a:solidFill>
            </a:endParaRPr>
          </a:p>
          <a:p>
            <a:pPr lvl="1">
              <a:spcBef>
                <a:spcPct val="20000"/>
              </a:spcBef>
            </a:pPr>
            <a:r>
              <a:rPr lang="en-US" sz="2800" dirty="0">
                <a:solidFill>
                  <a:prstClr val="black"/>
                </a:solidFill>
                <a:latin typeface="Times New Roman" pitchFamily="18" charset="0"/>
                <a:cs typeface="Times New Roman" pitchFamily="18" charset="0"/>
              </a:rPr>
              <a:t>*Student must officially drop or withdraw within a refund period to be eligible to receive a refund from the College. </a:t>
            </a:r>
          </a:p>
        </p:txBody>
      </p:sp>
    </p:spTree>
    <p:extLst>
      <p:ext uri="{BB962C8B-B14F-4D97-AF65-F5344CB8AC3E}">
        <p14:creationId xmlns:p14="http://schemas.microsoft.com/office/powerpoint/2010/main" val="1450120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631666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426249" cy="14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22483"/>
            <a:ext cx="8686800"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504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1600200"/>
            <a:ext cx="6553200" cy="4721292"/>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schemeClr val="bg1"/>
                </a:solidFill>
                <a:latin typeface="Times New Roman" pitchFamily="18" charset="0"/>
                <a:cs typeface="Times New Roman" pitchFamily="18" charset="0"/>
              </a:rPr>
              <a:t>QuikPay is a secure, password protected payment gateway.</a:t>
            </a:r>
          </a:p>
          <a:p>
            <a:pPr marL="342900" lvl="0" indent="-342900">
              <a:spcBef>
                <a:spcPct val="20000"/>
              </a:spcBef>
              <a:buFont typeface="Arial" pitchFamily="34" charset="0"/>
              <a:buChar char="•"/>
            </a:pPr>
            <a:r>
              <a:rPr lang="en-US" sz="3200" dirty="0">
                <a:solidFill>
                  <a:schemeClr val="bg1"/>
                </a:solidFill>
                <a:latin typeface="Times New Roman" pitchFamily="18" charset="0"/>
                <a:cs typeface="Times New Roman" pitchFamily="18" charset="0"/>
              </a:rPr>
              <a:t>Students can make an immediate, one time payment by e-check, credit card or debit card.</a:t>
            </a:r>
          </a:p>
          <a:p>
            <a:pPr marL="342900" lvl="0" indent="-342900">
              <a:spcBef>
                <a:spcPct val="20000"/>
              </a:spcBef>
              <a:buFont typeface="Arial" pitchFamily="34" charset="0"/>
              <a:buChar char="•"/>
            </a:pPr>
            <a:r>
              <a:rPr lang="en-US" sz="3200" dirty="0">
                <a:solidFill>
                  <a:schemeClr val="bg1"/>
                </a:solidFill>
                <a:latin typeface="Times New Roman" pitchFamily="18" charset="0"/>
                <a:cs typeface="Times New Roman" pitchFamily="18" charset="0"/>
              </a:rPr>
              <a:t>QuikPay is accessed through the MyOTC portal. Select the AccessOTC tab to view the student access menu.</a:t>
            </a:r>
          </a:p>
        </p:txBody>
      </p:sp>
      <p:sp>
        <p:nvSpPr>
          <p:cNvPr id="7" name="TextBox 6"/>
          <p:cNvSpPr txBox="1"/>
          <p:nvPr/>
        </p:nvSpPr>
        <p:spPr>
          <a:xfrm>
            <a:off x="2895600" y="381000"/>
            <a:ext cx="2819400" cy="923330"/>
          </a:xfrm>
          <a:prstGeom prst="rect">
            <a:avLst/>
          </a:prstGeom>
          <a:noFill/>
        </p:spPr>
        <p:txBody>
          <a:bodyPr wrap="square" rtlCol="0">
            <a:spAutoFit/>
          </a:bodyPr>
          <a:lstStyle/>
          <a:p>
            <a:r>
              <a:rPr lang="en-US" sz="5400" dirty="0" smtClean="0">
                <a:solidFill>
                  <a:schemeClr val="bg1"/>
                </a:solidFill>
                <a:latin typeface="Times New Roman" panose="02020603050405020304" pitchFamily="18" charset="0"/>
                <a:cs typeface="Times New Roman" panose="02020603050405020304" pitchFamily="18" charset="0"/>
              </a:rPr>
              <a:t>QuikPay</a:t>
            </a: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49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0999"/>
            <a:ext cx="71516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0780" y="1752600"/>
            <a:ext cx="8382000" cy="4893647"/>
          </a:xfrm>
          <a:prstGeom prst="rect">
            <a:avLst/>
          </a:prstGeom>
        </p:spPr>
        <p:txBody>
          <a:bodyPr wrap="square">
            <a:spAutoFit/>
          </a:bodyPr>
          <a:lstStyle/>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Make a one time, immediate payment</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This is an easy, convenient way to pay your balance. You can do so 24/7 anywhere you have computer access.</a:t>
            </a:r>
          </a:p>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Setup authorized payers</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Setting up an authorized payer allows you the opportunity to let another person view and pay your account online.</a:t>
            </a:r>
          </a:p>
          <a:p>
            <a:pPr marL="342900" lvl="0" indent="-34290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Establish payment profiles</a:t>
            </a:r>
          </a:p>
          <a:p>
            <a:pPr marL="742950" lvl="1" indent="-285750">
              <a:spcBef>
                <a:spcPct val="20000"/>
              </a:spcBef>
              <a:buFont typeface="Arial" pitchFamily="34" charset="0"/>
              <a:buChar char="–"/>
            </a:pPr>
            <a:r>
              <a:rPr lang="en-US" sz="2400" dirty="0">
                <a:solidFill>
                  <a:prstClr val="black"/>
                </a:solidFill>
                <a:latin typeface="Times New Roman" pitchFamily="18" charset="0"/>
                <a:cs typeface="Times New Roman" pitchFamily="18" charset="0"/>
              </a:rPr>
              <a:t>When making an online payment via QuikPay, you have the option to save your credit/debit card or banking information securely in the QuikPay system. So next time, you simply have to select the payment profile you wish to use. No need to enter your card or banking information again!</a:t>
            </a:r>
          </a:p>
        </p:txBody>
      </p:sp>
    </p:spTree>
    <p:extLst>
      <p:ext uri="{BB962C8B-B14F-4D97-AF65-F5344CB8AC3E}">
        <p14:creationId xmlns:p14="http://schemas.microsoft.com/office/powerpoint/2010/main" val="2057642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63305"/>
            <a:ext cx="71516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5"/>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View current account activity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All charges and payments will reflect in real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View and print financial statements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Need an official financial statement from the College? No problem! They are available for you to print 24/7 and a new one is made available to you every month!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View transaction history and reprint receipts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Questions regarding QuikPay can be emailed to QuikPay@otc.edu.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239014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845" y="201682"/>
            <a:ext cx="46878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1676400"/>
            <a:ext cx="9144000" cy="4425827"/>
          </a:xfrm>
          <a:prstGeom prst="rect">
            <a:avLst/>
          </a:prstGeom>
        </p:spPr>
        <p:txBody>
          <a:bodyPr wrap="square">
            <a:spAutoFit/>
          </a:bodyPr>
          <a:lstStyle/>
          <a:p>
            <a:pPr marL="342900" lvl="0" indent="-342900">
              <a:spcBef>
                <a:spcPct val="20000"/>
              </a:spcBef>
              <a:buFont typeface="Arial" pitchFamily="34" charset="0"/>
              <a:buChar char="•"/>
            </a:pPr>
            <a:r>
              <a:rPr lang="en-US" sz="3200" dirty="0" err="1" smtClean="0">
                <a:solidFill>
                  <a:schemeClr val="bg1"/>
                </a:solidFill>
                <a:latin typeface="Times New Roman" pitchFamily="18" charset="0"/>
                <a:cs typeface="Times New Roman" pitchFamily="18" charset="0"/>
              </a:rPr>
              <a:t>MyPay</a:t>
            </a:r>
            <a:r>
              <a:rPr lang="en-US" sz="3200" dirty="0" smtClean="0">
                <a:solidFill>
                  <a:schemeClr val="bg1"/>
                </a:solidFill>
                <a:latin typeface="Times New Roman" pitchFamily="18" charset="0"/>
                <a:cs typeface="Times New Roman" pitchFamily="18" charset="0"/>
              </a:rPr>
              <a:t>-Monthly</a:t>
            </a:r>
          </a:p>
          <a:p>
            <a:pPr marL="800100" lvl="1" indent="-342900">
              <a:spcBef>
                <a:spcPct val="20000"/>
              </a:spcBef>
              <a:buFont typeface="Arial" pitchFamily="34" charset="0"/>
              <a:buChar char="•"/>
            </a:pPr>
            <a:r>
              <a:rPr lang="en-US" sz="3200" dirty="0" smtClean="0">
                <a:solidFill>
                  <a:schemeClr val="bg1"/>
                </a:solidFill>
                <a:latin typeface="Times New Roman" pitchFamily="18" charset="0"/>
                <a:cs typeface="Times New Roman" pitchFamily="18" charset="0"/>
              </a:rPr>
              <a:t>Monthly </a:t>
            </a:r>
            <a:r>
              <a:rPr lang="en-US" sz="3200" dirty="0">
                <a:solidFill>
                  <a:schemeClr val="bg1"/>
                </a:solidFill>
                <a:latin typeface="Times New Roman" pitchFamily="18" charset="0"/>
                <a:cs typeface="Times New Roman" pitchFamily="18" charset="0"/>
              </a:rPr>
              <a:t>payments deducted from your bank account or charged to your credit card</a:t>
            </a:r>
          </a:p>
          <a:p>
            <a:pPr marL="342900" lvl="0" indent="-342900">
              <a:spcBef>
                <a:spcPct val="20000"/>
              </a:spcBef>
              <a:buFont typeface="Arial" pitchFamily="34" charset="0"/>
              <a:buChar char="•"/>
            </a:pPr>
            <a:r>
              <a:rPr lang="en-US" sz="3200" dirty="0" err="1">
                <a:solidFill>
                  <a:schemeClr val="bg1"/>
                </a:solidFill>
                <a:latin typeface="Times New Roman" pitchFamily="18" charset="0"/>
                <a:cs typeface="Times New Roman" pitchFamily="18" charset="0"/>
              </a:rPr>
              <a:t>MyPay</a:t>
            </a:r>
            <a:r>
              <a:rPr lang="en-US" sz="3200" dirty="0">
                <a:solidFill>
                  <a:schemeClr val="bg1"/>
                </a:solidFill>
                <a:latin typeface="Times New Roman" pitchFamily="18" charset="0"/>
                <a:cs typeface="Times New Roman" pitchFamily="18" charset="0"/>
              </a:rPr>
              <a:t>-Delayed </a:t>
            </a:r>
            <a:r>
              <a:rPr lang="en-US" sz="3200" dirty="0" smtClean="0">
                <a:solidFill>
                  <a:schemeClr val="bg1"/>
                </a:solidFill>
                <a:latin typeface="Times New Roman" pitchFamily="18" charset="0"/>
                <a:cs typeface="Times New Roman" pitchFamily="18" charset="0"/>
              </a:rPr>
              <a:t>Payment</a:t>
            </a:r>
          </a:p>
          <a:p>
            <a:pPr marL="800100" lvl="1" indent="-342900">
              <a:spcBef>
                <a:spcPct val="20000"/>
              </a:spcBef>
              <a:buFont typeface="Arial" pitchFamily="34" charset="0"/>
              <a:buChar char="•"/>
            </a:pPr>
            <a:r>
              <a:rPr lang="en-US" sz="3200" dirty="0" smtClean="0">
                <a:solidFill>
                  <a:schemeClr val="bg1"/>
                </a:solidFill>
                <a:latin typeface="Times New Roman" pitchFamily="18" charset="0"/>
                <a:cs typeface="Times New Roman" pitchFamily="18" charset="0"/>
              </a:rPr>
              <a:t>Your </a:t>
            </a:r>
            <a:r>
              <a:rPr lang="en-US" sz="3200" dirty="0">
                <a:solidFill>
                  <a:schemeClr val="bg1"/>
                </a:solidFill>
                <a:latin typeface="Times New Roman" pitchFamily="18" charset="0"/>
                <a:cs typeface="Times New Roman" pitchFamily="18" charset="0"/>
              </a:rPr>
              <a:t>one payment </a:t>
            </a:r>
            <a:r>
              <a:rPr lang="en-US" sz="3200" dirty="0" smtClean="0">
                <a:solidFill>
                  <a:schemeClr val="bg1"/>
                </a:solidFill>
                <a:latin typeface="Times New Roman" pitchFamily="18" charset="0"/>
                <a:cs typeface="Times New Roman" pitchFamily="18" charset="0"/>
              </a:rPr>
              <a:t>for spring 2015 is </a:t>
            </a:r>
            <a:r>
              <a:rPr lang="en-US" sz="3200" dirty="0">
                <a:solidFill>
                  <a:schemeClr val="bg1"/>
                </a:solidFill>
                <a:latin typeface="Times New Roman" pitchFamily="18" charset="0"/>
                <a:cs typeface="Times New Roman" pitchFamily="18" charset="0"/>
              </a:rPr>
              <a:t>delayed </a:t>
            </a:r>
            <a:endParaRPr lang="en-US" sz="3200" dirty="0" smtClean="0">
              <a:solidFill>
                <a:schemeClr val="bg1"/>
              </a:solidFill>
              <a:latin typeface="Times New Roman" pitchFamily="18" charset="0"/>
              <a:cs typeface="Times New Roman" pitchFamily="18" charset="0"/>
            </a:endParaRPr>
          </a:p>
          <a:p>
            <a:pPr lvl="1">
              <a:spcBef>
                <a:spcPct val="20000"/>
              </a:spcBef>
            </a:pPr>
            <a:r>
              <a:rPr lang="en-US" sz="3200" dirty="0">
                <a:solidFill>
                  <a:schemeClr val="bg1"/>
                </a:solidFill>
                <a:latin typeface="Times New Roman" pitchFamily="18" charset="0"/>
                <a:cs typeface="Times New Roman" pitchFamily="18" charset="0"/>
              </a:rPr>
              <a:t>	</a:t>
            </a:r>
            <a:r>
              <a:rPr lang="en-US" sz="3200" dirty="0" smtClean="0">
                <a:solidFill>
                  <a:schemeClr val="bg1"/>
                </a:solidFill>
                <a:latin typeface="Times New Roman" pitchFamily="18" charset="0"/>
                <a:cs typeface="Times New Roman" pitchFamily="18" charset="0"/>
              </a:rPr>
              <a:t>until April 6, 2015. This option is available once 	the FAFSA and all other required documentation 	is submitted to the Financial Aid Office. </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95557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924475"/>
          </a:xfrm>
        </p:spPr>
        <p:txBody>
          <a:bodyPr/>
          <a:lstStyle/>
          <a:p>
            <a:endParaRPr lang="en-US" dirty="0"/>
          </a:p>
        </p:txBody>
      </p:sp>
      <p:sp>
        <p:nvSpPr>
          <p:cNvPr id="3" name="Content Placeholder 2"/>
          <p:cNvSpPr>
            <a:spLocks noGrp="1"/>
          </p:cNvSpPr>
          <p:nvPr>
            <p:ph idx="1"/>
          </p:nvPr>
        </p:nvSpPr>
        <p:spPr>
          <a:xfrm>
            <a:off x="914400" y="1848750"/>
            <a:ext cx="7125112" cy="4051437"/>
          </a:xfrm>
        </p:spPr>
        <p:txBody>
          <a:bodyPr>
            <a:noAutofit/>
          </a:bodyPr>
          <a:lstStyle/>
          <a:p>
            <a:pPr defTabSz="914400"/>
            <a:r>
              <a:rPr lang="en-US" sz="2800" dirty="0" err="1" smtClean="0">
                <a:solidFill>
                  <a:schemeClr val="bg1"/>
                </a:solidFill>
                <a:latin typeface="Times New Roman" pitchFamily="18" charset="0"/>
                <a:cs typeface="Times New Roman" pitchFamily="18" charset="0"/>
              </a:rPr>
              <a:t>MyPay</a:t>
            </a:r>
            <a:r>
              <a:rPr lang="en-US" sz="2800" dirty="0" smtClean="0">
                <a:solidFill>
                  <a:schemeClr val="bg1"/>
                </a:solidFill>
                <a:latin typeface="Times New Roman" pitchFamily="18" charset="0"/>
                <a:cs typeface="Times New Roman" pitchFamily="18" charset="0"/>
              </a:rPr>
              <a:t>-Military </a:t>
            </a:r>
            <a:endParaRPr lang="en-US" sz="2800" dirty="0">
              <a:solidFill>
                <a:schemeClr val="bg1"/>
              </a:solidFill>
              <a:latin typeface="Times New Roman" pitchFamily="18" charset="0"/>
              <a:cs typeface="Times New Roman" pitchFamily="18" charset="0"/>
            </a:endParaRPr>
          </a:p>
          <a:p>
            <a:pPr lvl="1" defTabSz="914400">
              <a:buFont typeface="Arial" pitchFamily="34" charset="0"/>
              <a:buChar char="•"/>
            </a:pPr>
            <a:r>
              <a:rPr lang="en-US" sz="2600" dirty="0">
                <a:solidFill>
                  <a:schemeClr val="bg1"/>
                </a:solidFill>
                <a:latin typeface="Times New Roman" pitchFamily="18" charset="0"/>
                <a:cs typeface="Times New Roman" pitchFamily="18" charset="0"/>
              </a:rPr>
              <a:t>Your one payment for the spring semester is delayed until April 6, 2015. This is the recommended option for students planning to use military benefits. This option is available once you have submitted all required documentation to the Veterans Services Office.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054" y="452793"/>
            <a:ext cx="46878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871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Winter</Template>
  <TotalTime>103</TotalTime>
  <Words>625</Words>
  <Application>Microsoft Office PowerPoint</Application>
  <PresentationFormat>On-screen Show (4:3)</PresentationFormat>
  <Paragraphs>53</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Courier New</vt:lpstr>
      <vt:lpstr>Times New Roman</vt:lpstr>
      <vt:lpstr>Trebuchet MS</vt:lpstr>
      <vt:lpstr>Verdana</vt:lpstr>
      <vt:lpstr>Wingdings 2</vt:lpstr>
      <vt:lpstr>Winter</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Payment Plan </vt:lpstr>
      <vt:lpstr>PowerPoint Presentation</vt:lpstr>
      <vt:lpstr>PowerPoint Presentation</vt:lpstr>
    </vt:vector>
  </TitlesOfParts>
  <Company>Ozarks Technical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FORD, JEFFERY A.</dc:creator>
  <cp:lastModifiedBy>FORD, JEFFERY A.</cp:lastModifiedBy>
  <cp:revision>17</cp:revision>
  <dcterms:created xsi:type="dcterms:W3CDTF">2013-11-20T21:21:51Z</dcterms:created>
  <dcterms:modified xsi:type="dcterms:W3CDTF">2014-12-04T15:27:40Z</dcterms:modified>
</cp:coreProperties>
</file>